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8"/>
  </p:notesMasterIdLst>
  <p:handoutMasterIdLst>
    <p:handoutMasterId r:id="rId29"/>
  </p:handoutMasterIdLst>
  <p:sldIdLst>
    <p:sldId id="287" r:id="rId2"/>
    <p:sldId id="257" r:id="rId3"/>
    <p:sldId id="258" r:id="rId4"/>
    <p:sldId id="259" r:id="rId5"/>
    <p:sldId id="260" r:id="rId6"/>
    <p:sldId id="279" r:id="rId7"/>
    <p:sldId id="262" r:id="rId8"/>
    <p:sldId id="263" r:id="rId9"/>
    <p:sldId id="265" r:id="rId10"/>
    <p:sldId id="275" r:id="rId11"/>
    <p:sldId id="271" r:id="rId12"/>
    <p:sldId id="273" r:id="rId13"/>
    <p:sldId id="277" r:id="rId14"/>
    <p:sldId id="280" r:id="rId15"/>
    <p:sldId id="285" r:id="rId16"/>
    <p:sldId id="286" r:id="rId17"/>
    <p:sldId id="281" r:id="rId18"/>
    <p:sldId id="282" r:id="rId19"/>
    <p:sldId id="276" r:id="rId20"/>
    <p:sldId id="283" r:id="rId21"/>
    <p:sldId id="278" r:id="rId22"/>
    <p:sldId id="272" r:id="rId23"/>
    <p:sldId id="274" r:id="rId24"/>
    <p:sldId id="268" r:id="rId25"/>
    <p:sldId id="269" r:id="rId26"/>
    <p:sldId id="256" r:id="rId2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7629E"/>
    <a:srgbClr val="2C70AE"/>
    <a:srgbClr val="91A939"/>
    <a:srgbClr val="768329"/>
    <a:srgbClr val="FF6600"/>
    <a:srgbClr val="A7D25A"/>
    <a:srgbClr val="6FADF9"/>
    <a:srgbClr val="FCAF3E"/>
    <a:srgbClr val="A6B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127" autoAdjust="0"/>
  </p:normalViewPr>
  <p:slideViewPr>
    <p:cSldViewPr>
      <p:cViewPr>
        <p:scale>
          <a:sx n="57" d="100"/>
          <a:sy n="57" d="100"/>
        </p:scale>
        <p:origin x="-1075"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4" d="100"/>
        <a:sy n="114" d="100"/>
      </p:scale>
      <p:origin x="0" y="0"/>
    </p:cViewPr>
  </p:sorterViewPr>
  <p:notesViewPr>
    <p:cSldViewPr>
      <p:cViewPr varScale="1">
        <p:scale>
          <a:sx n="49" d="100"/>
          <a:sy n="49" d="100"/>
        </p:scale>
        <p:origin x="263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4806332691080318"/>
          <c:y val="0.16673247768905353"/>
          <c:w val="0.52591798286347624"/>
          <c:h val="0.70501177024244388"/>
        </c:manualLayout>
      </c:layout>
      <c:pieChart>
        <c:varyColors val="1"/>
        <c:ser>
          <c:idx val="0"/>
          <c:order val="0"/>
          <c:tx>
            <c:strRef>
              <c:f>Sheet1!$B$1</c:f>
              <c:strCache>
                <c:ptCount val="1"/>
                <c:pt idx="0">
                  <c:v>Sales</c:v>
                </c:pt>
              </c:strCache>
            </c:strRef>
          </c:tx>
          <c:spPr>
            <a:effectLst>
              <a:outerShdw blurRad="50800" dist="38100" dir="2700000" algn="tl" rotWithShape="0">
                <a:prstClr val="black">
                  <a:alpha val="40000"/>
                </a:prstClr>
              </a:outerShdw>
            </a:effectLst>
          </c:spP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F9E5F9F4-6786-48EE-80BC-1926C0A8F15A}" type="datetimeFigureOut">
              <a:rPr lang="en-US" smtClean="0"/>
              <a:t>9/20/2014</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452DFE34-117A-426B-A7B6-E5D9CE45B43B}" type="slidenum">
              <a:rPr lang="en-US" smtClean="0"/>
              <a:t>‹#›</a:t>
            </a:fld>
            <a:endParaRPr lang="en-US"/>
          </a:p>
        </p:txBody>
      </p:sp>
    </p:spTree>
    <p:extLst>
      <p:ext uri="{BB962C8B-B14F-4D97-AF65-F5344CB8AC3E}">
        <p14:creationId xmlns:p14="http://schemas.microsoft.com/office/powerpoint/2010/main" val="2358122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9900"/>
          </a:xfrm>
          <a:prstGeom prst="rect">
            <a:avLst/>
          </a:prstGeom>
        </p:spPr>
        <p:txBody>
          <a:bodyPr vert="horz" lIns="91440" tIns="45720" rIns="91440" bIns="45720" rtlCol="0"/>
          <a:lstStyle>
            <a:lvl1pPr algn="r">
              <a:defRPr sz="1200"/>
            </a:lvl1pPr>
          </a:lstStyle>
          <a:p>
            <a:fld id="{38DBD2D0-47AC-42E2-992C-27E222B51DFE}" type="datetimeFigureOut">
              <a:rPr lang="en-US" smtClean="0"/>
              <a:t>9/20/2014</a:t>
            </a:fld>
            <a:endParaRPr lang="en-US"/>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10088"/>
            <a:ext cx="5670550" cy="36909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9900"/>
          </a:xfrm>
          <a:prstGeom prst="rect">
            <a:avLst/>
          </a:prstGeom>
        </p:spPr>
        <p:txBody>
          <a:bodyPr vert="horz" lIns="91440" tIns="45720" rIns="91440" bIns="45720" rtlCol="0" anchor="b"/>
          <a:lstStyle>
            <a:lvl1pPr algn="r">
              <a:defRPr sz="1200"/>
            </a:lvl1pPr>
          </a:lstStyle>
          <a:p>
            <a:fld id="{6F6DB6BC-C7BB-4DA0-85DA-01B48EA180CF}" type="slidenum">
              <a:rPr lang="en-US" smtClean="0"/>
              <a:t>‹#›</a:t>
            </a:fld>
            <a:endParaRPr lang="en-US"/>
          </a:p>
        </p:txBody>
      </p:sp>
    </p:spTree>
    <p:extLst>
      <p:ext uri="{BB962C8B-B14F-4D97-AF65-F5344CB8AC3E}">
        <p14:creationId xmlns:p14="http://schemas.microsoft.com/office/powerpoint/2010/main" val="96731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D1133-3039-4F58-9888-4CC97C578014}" type="slidenum">
              <a:rPr lang="en-US" smtClean="0"/>
              <a:t>10</a:t>
            </a:fld>
            <a:endParaRPr lang="en-US"/>
          </a:p>
        </p:txBody>
      </p:sp>
    </p:spTree>
    <p:extLst>
      <p:ext uri="{BB962C8B-B14F-4D97-AF65-F5344CB8AC3E}">
        <p14:creationId xmlns:p14="http://schemas.microsoft.com/office/powerpoint/2010/main" val="1942661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906939"/>
            <a:ext cx="9144000" cy="1046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228600" y="5400347"/>
            <a:ext cx="8737418" cy="434974"/>
          </a:xfrm>
          <a:effectLst/>
        </p:spPr>
        <p:txBody>
          <a:bodyPr anchor="t"/>
          <a:lstStyle>
            <a:lvl1pPr marL="0" indent="0" algn="l">
              <a:buNone/>
              <a:defRPr b="0" cap="none" spc="0">
                <a:ln w="0"/>
                <a:solidFill>
                  <a:schemeClr val="accent1"/>
                </a:solidFill>
                <a:effectLst>
                  <a:outerShdw blurRad="38100" dist="25400" dir="5400000" algn="ctr" rotWithShape="0">
                    <a:srgbClr val="6E747A">
                      <a:alpha val="43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Rectangle 9"/>
          <p:cNvSpPr/>
          <p:nvPr userDrawn="1"/>
        </p:nvSpPr>
        <p:spPr>
          <a:xfrm>
            <a:off x="0" y="3906939"/>
            <a:ext cx="9144000" cy="1046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p:cNvSpPr/>
          <p:nvPr userDrawn="1"/>
        </p:nvSpPr>
        <p:spPr bwMode="auto">
          <a:xfrm flipH="1">
            <a:off x="-57150" y="-45720"/>
            <a:ext cx="9224010" cy="4408170"/>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w="28575">
            <a:solidFill>
              <a:srgbClr val="91A939"/>
            </a:solidFill>
            <a:round/>
            <a:headEnd/>
            <a:tailEnd/>
          </a:ln>
          <a:extLst/>
        </p:spPr>
        <p:style>
          <a:lnRef idx="1">
            <a:schemeClr val="accent1"/>
          </a:lnRef>
          <a:fillRef idx="3">
            <a:schemeClr val="accent1"/>
          </a:fillRef>
          <a:effectRef idx="2">
            <a:schemeClr val="accent1"/>
          </a:effectRef>
          <a:fontRef idx="minor">
            <a:schemeClr val="lt1"/>
          </a:fontRef>
        </p:style>
      </p:sp>
      <p:sp>
        <p:nvSpPr>
          <p:cNvPr id="13" name="Title 1"/>
          <p:cNvSpPr>
            <a:spLocks noGrp="1"/>
          </p:cNvSpPr>
          <p:nvPr>
            <p:ph type="ctrTitle"/>
          </p:nvPr>
        </p:nvSpPr>
        <p:spPr>
          <a:xfrm>
            <a:off x="152400" y="873152"/>
            <a:ext cx="8813618" cy="2971051"/>
          </a:xfrm>
        </p:spPr>
        <p:txBody>
          <a:bodyPr/>
          <a:lstStyle>
            <a:lvl1pPr>
              <a:defRPr sz="4400"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4424994"/>
            <a:ext cx="2717618" cy="375606"/>
          </a:xfrm>
          <a:prstGeom prst="rect">
            <a:avLst/>
          </a:prstGeom>
        </p:spPr>
      </p:pic>
    </p:spTree>
    <p:extLst>
      <p:ext uri="{BB962C8B-B14F-4D97-AF65-F5344CB8AC3E}">
        <p14:creationId xmlns:p14="http://schemas.microsoft.com/office/powerpoint/2010/main" val="4129600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12" name="Freeform 11"/>
          <p:cNvSpPr/>
          <p:nvPr userDrawn="1"/>
        </p:nvSpPr>
        <p:spPr bwMode="auto">
          <a:xfrm>
            <a:off x="-1219200" y="-45720"/>
            <a:ext cx="10408920" cy="128397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w="28575">
            <a:solidFill>
              <a:srgbClr val="91A939"/>
            </a:solidFill>
            <a:round/>
            <a:headEnd/>
            <a:tailEnd/>
          </a:ln>
          <a:extLst/>
        </p:spPr>
        <p:style>
          <a:lnRef idx="1">
            <a:schemeClr val="accent1"/>
          </a:lnRef>
          <a:fillRef idx="3">
            <a:schemeClr val="accent1"/>
          </a:fillRef>
          <a:effectRef idx="2">
            <a:schemeClr val="accent1"/>
          </a:effectRef>
          <a:fontRef idx="minor">
            <a:schemeClr val="lt1"/>
          </a:fontRef>
        </p:style>
      </p:sp>
      <p:sp>
        <p:nvSpPr>
          <p:cNvPr id="9" name="Rectangle 8"/>
          <p:cNvSpPr/>
          <p:nvPr userDrawn="1"/>
        </p:nvSpPr>
        <p:spPr>
          <a:xfrm>
            <a:off x="-68580" y="6264275"/>
            <a:ext cx="9235440" cy="650875"/>
          </a:xfrm>
          <a:prstGeom prst="rect">
            <a:avLst/>
          </a:prstGeom>
          <a:solidFill>
            <a:schemeClr val="tx1"/>
          </a:solidFill>
          <a:ln w="28575">
            <a:solidFill>
              <a:srgbClr val="91A939"/>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 name="Title 1"/>
          <p:cNvSpPr>
            <a:spLocks noGrp="1"/>
          </p:cNvSpPr>
          <p:nvPr>
            <p:ph type="title"/>
          </p:nvPr>
        </p:nvSpPr>
        <p:spPr>
          <a:xfrm>
            <a:off x="76200" y="0"/>
            <a:ext cx="8915400" cy="1066800"/>
          </a:xfrm>
        </p:spPr>
        <p:txBody>
          <a:bodyPr anchor="ctr" anchorCtr="0"/>
          <a:lstStyle>
            <a:lvl1pPr>
              <a:defRPr sz="3200"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4664075"/>
          </a:xfrm>
          <a:effectLst/>
        </p:spPr>
        <p:txBody>
          <a:bodyPr anchor="t" anchorCtr="0">
            <a:normAutofit/>
          </a:bodyPr>
          <a:lstStyle>
            <a:lvl1pPr marL="342900" indent="-342900">
              <a:buClr>
                <a:srgbClr val="A7D25A"/>
              </a:buClr>
              <a:buSzPct val="80000"/>
              <a:buFont typeface="Wingdings" panose="05000000000000000000" pitchFamily="2" charset="2"/>
              <a:buChar char="§"/>
              <a:defRPr sz="3200" b="0" cap="none" spc="0">
                <a:ln w="0"/>
                <a:solidFill>
                  <a:schemeClr val="accent1"/>
                </a:solidFill>
                <a:effectLst/>
                <a:latin typeface="Calibri" panose="020F0502020204030204" pitchFamily="34" charset="0"/>
              </a:defRPr>
            </a:lvl1pPr>
            <a:lvl2pPr marL="742950" indent="-285750">
              <a:buClr>
                <a:srgbClr val="A7D25A"/>
              </a:buClr>
              <a:buFont typeface="Arial" panose="020B0604020202020204" pitchFamily="34" charset="0"/>
              <a:buChar char="•"/>
              <a:defRPr sz="2800" b="0" cap="none" spc="0">
                <a:ln w="0"/>
                <a:solidFill>
                  <a:schemeClr val="accent1"/>
                </a:solidFill>
                <a:effectLst/>
                <a:latin typeface="Calibri" panose="020F0502020204030204" pitchFamily="34" charset="0"/>
              </a:defRPr>
            </a:lvl2pPr>
            <a:lvl3pPr marL="1143000" indent="-228600">
              <a:buClr>
                <a:srgbClr val="A7D25A"/>
              </a:buClr>
              <a:buFont typeface="Courier New" panose="02070309020205020404" pitchFamily="49" charset="0"/>
              <a:buChar char="o"/>
              <a:defRPr sz="2400" b="0" cap="none" spc="0">
                <a:ln w="0"/>
                <a:solidFill>
                  <a:schemeClr val="accent1"/>
                </a:solidFill>
                <a:effectLst/>
                <a:latin typeface="Calibri" panose="020F0502020204030204" pitchFamily="34" charset="0"/>
              </a:defRPr>
            </a:lvl3pPr>
            <a:lvl4pPr>
              <a:defRPr sz="2000" b="0" cap="none" spc="0">
                <a:ln w="0"/>
                <a:solidFill>
                  <a:schemeClr val="accent1"/>
                </a:solidFill>
                <a:effectLst/>
                <a:latin typeface="Calibri" panose="020F0502020204030204" pitchFamily="34" charset="0"/>
              </a:defRPr>
            </a:lvl4pPr>
            <a:lvl5pPr>
              <a:defRPr sz="2000" b="0" cap="none" spc="0">
                <a:ln w="0"/>
                <a:solidFill>
                  <a:schemeClr val="accent1"/>
                </a:solidFill>
                <a:effectLst/>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76200" y="6416675"/>
            <a:ext cx="6289532" cy="365125"/>
          </a:xfrm>
        </p:spPr>
        <p:txBody>
          <a:body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29" y="6424423"/>
            <a:ext cx="2155371" cy="297897"/>
          </a:xfrm>
          <a:prstGeom prst="rect">
            <a:avLst/>
          </a:prstGeom>
        </p:spPr>
      </p:pic>
      <p:sp>
        <p:nvSpPr>
          <p:cNvPr id="10" name="Rectangle 9"/>
          <p:cNvSpPr/>
          <p:nvPr userDrawn="1"/>
        </p:nvSpPr>
        <p:spPr>
          <a:xfrm>
            <a:off x="5406047" y="6400800"/>
            <a:ext cx="3661753" cy="307777"/>
          </a:xfrm>
          <a:prstGeom prst="rect">
            <a:avLst/>
          </a:prstGeom>
        </p:spPr>
        <p:txBody>
          <a:bodyPr wrap="square">
            <a:spAutoFit/>
          </a:bodyPr>
          <a:lstStyle/>
          <a:p>
            <a:pPr algn="r"/>
            <a:r>
              <a:rPr lang="en-US" sz="1400" dirty="0" smtClean="0">
                <a:solidFill>
                  <a:schemeClr val="bg1">
                    <a:lumMod val="75000"/>
                    <a:lumOff val="25000"/>
                  </a:schemeClr>
                </a:solidFill>
              </a:rPr>
              <a:t>Nanjing September 2014 | </a:t>
            </a:r>
            <a:fld id="{A231278C-C53C-4266-A283-CA25AF7EBB87}" type="slidenum">
              <a:rPr lang="en-US" sz="1400" smtClean="0">
                <a:solidFill>
                  <a:schemeClr val="bg1">
                    <a:lumMod val="75000"/>
                    <a:lumOff val="25000"/>
                  </a:schemeClr>
                </a:solidFill>
              </a:rPr>
              <a:pPr algn="r"/>
              <a:t>‹#›</a:t>
            </a:fld>
            <a:endParaRPr lang="en-US" sz="1400" dirty="0">
              <a:solidFill>
                <a:schemeClr val="bg1">
                  <a:lumMod val="75000"/>
                  <a:lumOff val="25000"/>
                </a:schemeClr>
              </a:solidFill>
            </a:endParaRPr>
          </a:p>
        </p:txBody>
      </p:sp>
    </p:spTree>
    <p:extLst>
      <p:ext uri="{BB962C8B-B14F-4D97-AF65-F5344CB8AC3E}">
        <p14:creationId xmlns:p14="http://schemas.microsoft.com/office/powerpoint/2010/main" val="1513398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Ref idx="1003">
        <a:schemeClr val="bg2"/>
      </p:bgRef>
    </p:bg>
    <p:spTree>
      <p:nvGrpSpPr>
        <p:cNvPr id="1" name=""/>
        <p:cNvGrpSpPr/>
        <p:nvPr/>
      </p:nvGrpSpPr>
      <p:grpSpPr>
        <a:xfrm>
          <a:off x="0" y="0"/>
          <a:ext cx="0" cy="0"/>
          <a:chOff x="0" y="0"/>
          <a:chExt cx="0" cy="0"/>
        </a:xfrm>
      </p:grpSpPr>
      <p:sp>
        <p:nvSpPr>
          <p:cNvPr id="9" name="Rectangle 8"/>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bwMode="auto">
          <a:xfrm>
            <a:off x="-1219200" y="-45720"/>
            <a:ext cx="10408920" cy="11125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w="28575">
            <a:solidFill>
              <a:srgbClr val="91A939"/>
            </a:solidFill>
            <a:round/>
            <a:headEnd/>
            <a:tailEnd/>
          </a:ln>
          <a:ex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BF6E5F71-D9DF-416D-9F9A-F7A271C6488E}" type="datetime1">
              <a:rPr lang="en-US" smtClean="0"/>
              <a:t>9/20/2014</a:t>
            </a:fld>
            <a:endParaRPr lang="en-US"/>
          </a:p>
        </p:txBody>
      </p:sp>
      <p:sp>
        <p:nvSpPr>
          <p:cNvPr id="4" name="Footer Placeholder 3"/>
          <p:cNvSpPr>
            <a:spLocks noGrp="1"/>
          </p:cNvSpPr>
          <p:nvPr>
            <p:ph type="ftr" sz="quarter" idx="11"/>
          </p:nvPr>
        </p:nvSpPr>
        <p:spPr/>
        <p:txBody>
          <a:bodyPr/>
          <a:lstStyle/>
          <a:p>
            <a:endParaRPr lang="en-US"/>
          </a:p>
        </p:txBody>
      </p:sp>
      <p:sp>
        <p:nvSpPr>
          <p:cNvPr id="8" name="Title 1"/>
          <p:cNvSpPr>
            <a:spLocks noGrp="1"/>
          </p:cNvSpPr>
          <p:nvPr>
            <p:ph type="title"/>
          </p:nvPr>
        </p:nvSpPr>
        <p:spPr>
          <a:xfrm>
            <a:off x="76200" y="0"/>
            <a:ext cx="8915400" cy="914400"/>
          </a:xfrm>
        </p:spPr>
        <p:txBody>
          <a:bodyPr anchor="ctr" anchorCtr="0"/>
          <a:lstStyle>
            <a:lvl1pPr>
              <a:defRPr sz="3200"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4" name="Rectangle 13"/>
          <p:cNvSpPr/>
          <p:nvPr userDrawn="1"/>
        </p:nvSpPr>
        <p:spPr>
          <a:xfrm>
            <a:off x="0" y="6264275"/>
            <a:ext cx="9144000" cy="593725"/>
          </a:xfrm>
          <a:prstGeom prst="rect">
            <a:avLst/>
          </a:prstGeom>
          <a:solidFill>
            <a:schemeClr val="tx1"/>
          </a:solidFill>
          <a:ln w="28575">
            <a:solidFill>
              <a:srgbClr val="91A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29" y="6424423"/>
            <a:ext cx="2155371" cy="297897"/>
          </a:xfrm>
          <a:prstGeom prst="rect">
            <a:avLst/>
          </a:prstGeom>
        </p:spPr>
      </p:pic>
      <p:sp>
        <p:nvSpPr>
          <p:cNvPr id="12" name="Rectangle 11"/>
          <p:cNvSpPr/>
          <p:nvPr userDrawn="1"/>
        </p:nvSpPr>
        <p:spPr>
          <a:xfrm>
            <a:off x="5406047" y="6400800"/>
            <a:ext cx="3661753" cy="307777"/>
          </a:xfrm>
          <a:prstGeom prst="rect">
            <a:avLst/>
          </a:prstGeom>
        </p:spPr>
        <p:txBody>
          <a:bodyPr wrap="square">
            <a:spAutoFit/>
          </a:bodyPr>
          <a:lstStyle/>
          <a:p>
            <a:pPr algn="r"/>
            <a:r>
              <a:rPr lang="en-US" sz="1400" dirty="0" smtClean="0">
                <a:solidFill>
                  <a:schemeClr val="bg1">
                    <a:lumMod val="75000"/>
                    <a:lumOff val="25000"/>
                  </a:schemeClr>
                </a:solidFill>
              </a:rPr>
              <a:t>Nanjing September 2014 | </a:t>
            </a:r>
            <a:fld id="{A231278C-C53C-4266-A283-CA25AF7EBB87}" type="slidenum">
              <a:rPr lang="en-US" sz="1400" smtClean="0">
                <a:solidFill>
                  <a:schemeClr val="bg1">
                    <a:lumMod val="75000"/>
                    <a:lumOff val="25000"/>
                  </a:schemeClr>
                </a:solidFill>
              </a:rPr>
              <a:pPr algn="r"/>
              <a:t>‹#›</a:t>
            </a:fld>
            <a:endParaRPr lang="en-US" sz="1400" dirty="0">
              <a:solidFill>
                <a:schemeClr val="bg1">
                  <a:lumMod val="75000"/>
                  <a:lumOff val="25000"/>
                </a:schemeClr>
              </a:solidFill>
            </a:endParaRPr>
          </a:p>
        </p:txBody>
      </p:sp>
    </p:spTree>
    <p:extLst>
      <p:ext uri="{BB962C8B-B14F-4D97-AF65-F5344CB8AC3E}">
        <p14:creationId xmlns:p14="http://schemas.microsoft.com/office/powerpoint/2010/main" val="1214910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2042ABAC-6F5A-4E79-87B7-60B4B1A355AD}" type="datetime1">
              <a:rPr lang="en-US" smtClean="0"/>
              <a:t>9/20/2014</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24C922A1-2A6A-4E2D-95C4-D2257AB99F1C}" type="slidenum">
              <a:rPr lang="en-US" smtClean="0"/>
              <a:t>‹#›</a:t>
            </a:fld>
            <a:endParaRPr lang="en-US"/>
          </a:p>
        </p:txBody>
      </p:sp>
    </p:spTree>
    <p:extLst>
      <p:ext uri="{BB962C8B-B14F-4D97-AF65-F5344CB8AC3E}">
        <p14:creationId xmlns:p14="http://schemas.microsoft.com/office/powerpoint/2010/main" val="1779518781"/>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50" r:id="rId3"/>
  </p:sldLayoutIdLst>
  <p:timing>
    <p:tnLst>
      <p:par>
        <p:cTn id="1" dur="indefinite" restart="never" nodeType="tmRoot"/>
      </p:par>
    </p:tnLst>
  </p:timing>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tags" Target="../tags/tag3.xml"/><Relationship Id="rId7" Type="http://schemas.openxmlformats.org/officeDocument/2006/relationships/image" Target="../media/image28.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slideLayout" Target="../slideLayouts/slideLayout2.xml"/><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5105400"/>
            <a:ext cx="8813618" cy="434974"/>
          </a:xfrm>
        </p:spPr>
        <p:txBody>
          <a:bodyPr>
            <a:noAutofit/>
          </a:bodyPr>
          <a:lstStyle/>
          <a:p>
            <a:pPr marL="0" indent="0">
              <a:buNone/>
            </a:pPr>
            <a:r>
              <a:rPr lang="en-US" sz="1600" b="1" dirty="0" smtClean="0">
                <a:solidFill>
                  <a:schemeClr val="bg1">
                    <a:lumMod val="75000"/>
                    <a:lumOff val="25000"/>
                  </a:schemeClr>
                </a:solidFill>
              </a:rPr>
              <a:t>Trevor Tomkins Ph.D.</a:t>
            </a:r>
            <a:br>
              <a:rPr lang="en-US" sz="1600" b="1" dirty="0" smtClean="0">
                <a:solidFill>
                  <a:schemeClr val="bg1">
                    <a:lumMod val="75000"/>
                    <a:lumOff val="25000"/>
                  </a:schemeClr>
                </a:solidFill>
              </a:rPr>
            </a:br>
            <a:r>
              <a:rPr lang="en-US" sz="1600" b="1" dirty="0" smtClean="0">
                <a:solidFill>
                  <a:schemeClr val="bg1">
                    <a:lumMod val="75000"/>
                    <a:lumOff val="25000"/>
                  </a:schemeClr>
                </a:solidFill>
              </a:rPr>
              <a:t>Founder and President venture | dairy</a:t>
            </a:r>
          </a:p>
          <a:p>
            <a:pPr marL="0" indent="0">
              <a:buNone/>
            </a:pPr>
            <a:r>
              <a:rPr lang="en-US" sz="1600" b="1" dirty="0" smtClean="0">
                <a:solidFill>
                  <a:schemeClr val="accent5">
                    <a:lumMod val="75000"/>
                  </a:schemeClr>
                </a:solidFill>
              </a:rPr>
              <a:t>GCHERA World Dialogue Education and Innovation in Agriculture and Life Sciences</a:t>
            </a:r>
            <a:br>
              <a:rPr lang="en-US" sz="1600" b="1" dirty="0" smtClean="0">
                <a:solidFill>
                  <a:schemeClr val="accent5">
                    <a:lumMod val="75000"/>
                  </a:schemeClr>
                </a:solidFill>
              </a:rPr>
            </a:br>
            <a:r>
              <a:rPr lang="en-US" sz="1600" b="1" dirty="0" smtClean="0">
                <a:solidFill>
                  <a:schemeClr val="accent5">
                    <a:lumMod val="75000"/>
                  </a:schemeClr>
                </a:solidFill>
              </a:rPr>
              <a:t>Nanjing September 2014</a:t>
            </a:r>
            <a:endParaRPr lang="en-US" sz="1600" b="1" dirty="0">
              <a:solidFill>
                <a:schemeClr val="accent5">
                  <a:lumMod val="75000"/>
                </a:schemeClr>
              </a:solidFill>
            </a:endParaRPr>
          </a:p>
        </p:txBody>
      </p:sp>
      <p:sp>
        <p:nvSpPr>
          <p:cNvPr id="5" name="Title 4"/>
          <p:cNvSpPr>
            <a:spLocks noGrp="1"/>
          </p:cNvSpPr>
          <p:nvPr>
            <p:ph type="ctrTitle"/>
          </p:nvPr>
        </p:nvSpPr>
        <p:spPr>
          <a:xfrm>
            <a:off x="152400" y="381000"/>
            <a:ext cx="8813618" cy="2971051"/>
          </a:xfrm>
        </p:spPr>
        <p:txBody>
          <a:bodyPr/>
          <a:lstStyle/>
          <a:p>
            <a:r>
              <a:rPr lang="en-US" sz="3600" dirty="0"/>
              <a:t>Potential for Universities to be </a:t>
            </a:r>
            <a:r>
              <a:rPr lang="en-US" sz="3600" dirty="0" smtClean="0"/>
              <a:t>partners in </a:t>
            </a:r>
            <a:r>
              <a:rPr lang="en-US" sz="3600" dirty="0"/>
              <a:t>Agricultural Development Enterprises in Emerging Economies</a:t>
            </a:r>
          </a:p>
        </p:txBody>
      </p:sp>
    </p:spTree>
    <p:extLst>
      <p:ext uri="{BB962C8B-B14F-4D97-AF65-F5344CB8AC3E}">
        <p14:creationId xmlns:p14="http://schemas.microsoft.com/office/powerpoint/2010/main" val="316303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enture | dairy-shared value chain</a:t>
            </a:r>
            <a:endParaRPr lang="en-US" dirty="0"/>
          </a:p>
        </p:txBody>
      </p:sp>
      <p:cxnSp>
        <p:nvCxnSpPr>
          <p:cNvPr id="89" name="Straight Connector 88"/>
          <p:cNvCxnSpPr/>
          <p:nvPr/>
        </p:nvCxnSpPr>
        <p:spPr>
          <a:xfrm flipV="1">
            <a:off x="344487" y="5938362"/>
            <a:ext cx="84201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5"/>
          <p:cNvSpPr txBox="1">
            <a:spLocks noChangeArrowheads="1"/>
          </p:cNvSpPr>
          <p:nvPr/>
        </p:nvSpPr>
        <p:spPr bwMode="auto">
          <a:xfrm>
            <a:off x="327923" y="5968425"/>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smtClean="0">
                <a:solidFill>
                  <a:srgbClr val="17629E"/>
                </a:solidFill>
                <a:latin typeface="Calibri"/>
              </a:rPr>
              <a:t>FARMS</a:t>
            </a:r>
            <a:br>
              <a:rPr lang="en-US" sz="1600" b="1" dirty="0" smtClean="0">
                <a:solidFill>
                  <a:srgbClr val="17629E"/>
                </a:solidFill>
                <a:latin typeface="Calibri"/>
              </a:rPr>
            </a:br>
            <a:endParaRPr lang="en-US" sz="1600" dirty="0">
              <a:solidFill>
                <a:srgbClr val="17629E"/>
              </a:solidFill>
              <a:latin typeface="Calibri"/>
            </a:endParaRPr>
          </a:p>
        </p:txBody>
      </p:sp>
      <p:sp>
        <p:nvSpPr>
          <p:cNvPr id="91" name="TextBox 6"/>
          <p:cNvSpPr txBox="1">
            <a:spLocks noChangeArrowheads="1"/>
          </p:cNvSpPr>
          <p:nvPr/>
        </p:nvSpPr>
        <p:spPr bwMode="auto">
          <a:xfrm>
            <a:off x="1651380" y="5966937"/>
            <a:ext cx="16889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smtClean="0">
                <a:solidFill>
                  <a:srgbClr val="17629E"/>
                </a:solidFill>
                <a:latin typeface="Calibri"/>
              </a:rPr>
              <a:t>FEED/SERVICES</a:t>
            </a:r>
            <a:br>
              <a:rPr lang="en-US" sz="1600" b="1" dirty="0" smtClean="0">
                <a:solidFill>
                  <a:srgbClr val="17629E"/>
                </a:solidFill>
                <a:latin typeface="Calibri"/>
              </a:rPr>
            </a:br>
            <a:endParaRPr lang="en-US" sz="1600" dirty="0">
              <a:solidFill>
                <a:srgbClr val="17629E"/>
              </a:solidFill>
              <a:latin typeface="Calibri"/>
            </a:endParaRPr>
          </a:p>
        </p:txBody>
      </p:sp>
      <p:sp>
        <p:nvSpPr>
          <p:cNvPr id="92" name="TextBox 7"/>
          <p:cNvSpPr txBox="1">
            <a:spLocks noChangeArrowheads="1"/>
          </p:cNvSpPr>
          <p:nvPr/>
        </p:nvSpPr>
        <p:spPr bwMode="auto">
          <a:xfrm>
            <a:off x="3662363" y="5966937"/>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smtClean="0">
                <a:solidFill>
                  <a:srgbClr val="17629E"/>
                </a:solidFill>
                <a:latin typeface="Calibri"/>
              </a:rPr>
              <a:t>COLLECTION</a:t>
            </a:r>
            <a:br>
              <a:rPr lang="en-US" sz="1600" b="1" dirty="0" smtClean="0">
                <a:solidFill>
                  <a:srgbClr val="17629E"/>
                </a:solidFill>
                <a:latin typeface="Calibri"/>
              </a:rPr>
            </a:br>
            <a:endParaRPr lang="en-US" sz="1600" dirty="0">
              <a:solidFill>
                <a:srgbClr val="17629E"/>
              </a:solidFill>
              <a:latin typeface="Calibri"/>
            </a:endParaRPr>
          </a:p>
        </p:txBody>
      </p:sp>
      <p:sp>
        <p:nvSpPr>
          <p:cNvPr id="93" name="TextBox 8"/>
          <p:cNvSpPr txBox="1">
            <a:spLocks noChangeArrowheads="1"/>
          </p:cNvSpPr>
          <p:nvPr/>
        </p:nvSpPr>
        <p:spPr bwMode="auto">
          <a:xfrm>
            <a:off x="5391150" y="5966937"/>
            <a:ext cx="15621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smtClean="0">
                <a:solidFill>
                  <a:srgbClr val="17629E"/>
                </a:solidFill>
                <a:latin typeface="Calibri"/>
              </a:rPr>
              <a:t>PROCESSING</a:t>
            </a:r>
            <a:r>
              <a:rPr lang="en-US" sz="1200" b="1" dirty="0" smtClean="0">
                <a:solidFill>
                  <a:srgbClr val="17629E"/>
                </a:solidFill>
                <a:latin typeface="Calibri"/>
              </a:rPr>
              <a:t/>
            </a:r>
            <a:br>
              <a:rPr lang="en-US" sz="1200" b="1" dirty="0" smtClean="0">
                <a:solidFill>
                  <a:srgbClr val="17629E"/>
                </a:solidFill>
                <a:latin typeface="Calibri"/>
              </a:rPr>
            </a:br>
            <a:endParaRPr lang="en-US" sz="1000" dirty="0">
              <a:solidFill>
                <a:srgbClr val="17629E"/>
              </a:solidFill>
              <a:latin typeface="Calibri"/>
            </a:endParaRPr>
          </a:p>
        </p:txBody>
      </p:sp>
      <p:sp>
        <p:nvSpPr>
          <p:cNvPr id="94" name="TextBox 9"/>
          <p:cNvSpPr txBox="1">
            <a:spLocks noChangeArrowheads="1"/>
          </p:cNvSpPr>
          <p:nvPr/>
        </p:nvSpPr>
        <p:spPr bwMode="auto">
          <a:xfrm>
            <a:off x="7366000" y="5947887"/>
            <a:ext cx="1581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smtClean="0">
                <a:solidFill>
                  <a:srgbClr val="17629E"/>
                </a:solidFill>
                <a:latin typeface="Calibri"/>
              </a:rPr>
              <a:t>MARKETS</a:t>
            </a:r>
            <a:br>
              <a:rPr lang="en-US" sz="1600" b="1" dirty="0" smtClean="0">
                <a:solidFill>
                  <a:srgbClr val="17629E"/>
                </a:solidFill>
                <a:latin typeface="Calibri"/>
              </a:rPr>
            </a:br>
            <a:endParaRPr lang="en-US" sz="1600" dirty="0">
              <a:solidFill>
                <a:srgbClr val="17629E"/>
              </a:solidFill>
              <a:latin typeface="Calibri"/>
            </a:endParaRPr>
          </a:p>
        </p:txBody>
      </p:sp>
      <p:cxnSp>
        <p:nvCxnSpPr>
          <p:cNvPr id="95" name="Straight Connector 94"/>
          <p:cNvCxnSpPr/>
          <p:nvPr/>
        </p:nvCxnSpPr>
        <p:spPr>
          <a:xfrm>
            <a:off x="1630362" y="3902988"/>
            <a:ext cx="0" cy="1962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259137" y="3296563"/>
            <a:ext cx="0" cy="257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5059362" y="2759988"/>
            <a:ext cx="0" cy="3114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011987" y="2093238"/>
            <a:ext cx="0" cy="3781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249237" y="1477288"/>
            <a:ext cx="8515350" cy="2867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101" idx="1"/>
          </p:cNvCxnSpPr>
          <p:nvPr/>
        </p:nvCxnSpPr>
        <p:spPr>
          <a:xfrm flipH="1">
            <a:off x="344487" y="5838825"/>
            <a:ext cx="6429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Box 35"/>
          <p:cNvSpPr txBox="1">
            <a:spLocks noChangeArrowheads="1"/>
          </p:cNvSpPr>
          <p:nvPr/>
        </p:nvSpPr>
        <p:spPr bwMode="auto">
          <a:xfrm>
            <a:off x="987425" y="5715000"/>
            <a:ext cx="742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000" b="1" dirty="0">
                <a:solidFill>
                  <a:prstClr val="black"/>
                </a:solidFill>
                <a:latin typeface="Calibri"/>
              </a:rPr>
              <a:t>Capacity</a:t>
            </a:r>
          </a:p>
        </p:txBody>
      </p:sp>
      <p:sp>
        <p:nvSpPr>
          <p:cNvPr id="102" name="TextBox 38"/>
          <p:cNvSpPr txBox="1">
            <a:spLocks noChangeArrowheads="1"/>
          </p:cNvSpPr>
          <p:nvPr/>
        </p:nvSpPr>
        <p:spPr bwMode="auto">
          <a:xfrm>
            <a:off x="1573212" y="5715000"/>
            <a:ext cx="742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b="1" dirty="0">
                <a:solidFill>
                  <a:prstClr val="black"/>
                </a:solidFill>
                <a:latin typeface="Calibri"/>
              </a:rPr>
              <a:t>Building</a:t>
            </a:r>
          </a:p>
        </p:txBody>
      </p:sp>
      <p:cxnSp>
        <p:nvCxnSpPr>
          <p:cNvPr id="103" name="Straight Arrow Connector 102"/>
          <p:cNvCxnSpPr/>
          <p:nvPr/>
        </p:nvCxnSpPr>
        <p:spPr>
          <a:xfrm>
            <a:off x="2182812" y="5838825"/>
            <a:ext cx="7715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105" idx="1"/>
          </p:cNvCxnSpPr>
          <p:nvPr/>
        </p:nvCxnSpPr>
        <p:spPr>
          <a:xfrm flipH="1">
            <a:off x="355260" y="5711389"/>
            <a:ext cx="22574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5" name="TextBox 45"/>
          <p:cNvSpPr txBox="1">
            <a:spLocks noChangeArrowheads="1"/>
          </p:cNvSpPr>
          <p:nvPr/>
        </p:nvSpPr>
        <p:spPr bwMode="auto">
          <a:xfrm>
            <a:off x="2612684" y="5587564"/>
            <a:ext cx="1703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b="1" dirty="0">
                <a:solidFill>
                  <a:prstClr val="black"/>
                </a:solidFill>
                <a:latin typeface="Calibri"/>
              </a:rPr>
              <a:t>Fair Price</a:t>
            </a:r>
          </a:p>
        </p:txBody>
      </p:sp>
      <p:sp>
        <p:nvSpPr>
          <p:cNvPr id="106" name="TextBox 49"/>
          <p:cNvSpPr txBox="1">
            <a:spLocks noChangeArrowheads="1"/>
          </p:cNvSpPr>
          <p:nvPr/>
        </p:nvSpPr>
        <p:spPr bwMode="auto">
          <a:xfrm>
            <a:off x="3211512" y="5581849"/>
            <a:ext cx="128365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b="1" dirty="0">
                <a:solidFill>
                  <a:prstClr val="black"/>
                </a:solidFill>
                <a:latin typeface="Calibri"/>
              </a:rPr>
              <a:t>Supply Contracts</a:t>
            </a:r>
          </a:p>
        </p:txBody>
      </p:sp>
      <p:cxnSp>
        <p:nvCxnSpPr>
          <p:cNvPr id="107" name="Straight Arrow Connector 106"/>
          <p:cNvCxnSpPr/>
          <p:nvPr/>
        </p:nvCxnSpPr>
        <p:spPr>
          <a:xfrm flipV="1">
            <a:off x="4316072" y="5698689"/>
            <a:ext cx="2687638"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Ellipse 139"/>
          <p:cNvSpPr>
            <a:spLocks noChangeAspect="1" noChangeArrowheads="1"/>
          </p:cNvSpPr>
          <p:nvPr/>
        </p:nvSpPr>
        <p:spPr bwMode="auto">
          <a:xfrm>
            <a:off x="5497512" y="2514600"/>
            <a:ext cx="1073150" cy="1043930"/>
          </a:xfrm>
          <a:prstGeom prst="ellipse">
            <a:avLst/>
          </a:prstGeom>
          <a:solidFill>
            <a:srgbClr val="145286"/>
          </a:solidFill>
          <a:ln/>
          <a:effectLst>
            <a:outerShdw blurRad="50800" dist="38100" dir="2700000" algn="tl" rotWithShape="0">
              <a:prstClr val="black">
                <a:alpha val="40000"/>
              </a:prstClr>
            </a:outerShdw>
          </a:effectLst>
          <a:extLst/>
        </p:spPr>
        <p:style>
          <a:lnRef idx="0">
            <a:schemeClr val="accent5"/>
          </a:lnRef>
          <a:fillRef idx="3">
            <a:schemeClr val="accent5"/>
          </a:fillRef>
          <a:effectRef idx="3">
            <a:schemeClr val="accent5"/>
          </a:effectRef>
          <a:fontRef idx="minor">
            <a:schemeClr val="lt1"/>
          </a:fontRef>
        </p:style>
        <p:txBody>
          <a:bodyPr wrap="none" anchor="ctr"/>
          <a:lstStyle/>
          <a:p>
            <a:pPr indent="-342900" algn="ctr">
              <a:buFont typeface="Calibri" pitchFamily="34" charset="0"/>
              <a:buAutoNum type="arabicPeriod"/>
              <a:defRPr/>
            </a:pPr>
            <a:endParaRPr lang="de-DE" sz="1100" b="1">
              <a:solidFill>
                <a:prstClr val="white"/>
              </a:solidFill>
            </a:endParaRPr>
          </a:p>
        </p:txBody>
      </p:sp>
      <p:sp>
        <p:nvSpPr>
          <p:cNvPr id="109" name="TextBox 53"/>
          <p:cNvSpPr txBox="1">
            <a:spLocks noChangeArrowheads="1"/>
          </p:cNvSpPr>
          <p:nvPr/>
        </p:nvSpPr>
        <p:spPr bwMode="auto">
          <a:xfrm>
            <a:off x="5316537" y="2734201"/>
            <a:ext cx="1435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600" dirty="0" smtClean="0">
                <a:solidFill>
                  <a:prstClr val="white"/>
                </a:solidFill>
                <a:effectLst>
                  <a:outerShdw blurRad="38100" dist="38100" dir="2700000" algn="tl">
                    <a:srgbClr val="000000">
                      <a:alpha val="43137"/>
                    </a:srgbClr>
                  </a:outerShdw>
                </a:effectLst>
                <a:latin typeface="Calibri"/>
              </a:rPr>
              <a:t>Anchor</a:t>
            </a:r>
          </a:p>
          <a:p>
            <a:pPr algn="ctr" eaLnBrk="1" hangingPunct="1"/>
            <a:r>
              <a:rPr lang="en-US" sz="1600" dirty="0" smtClean="0">
                <a:solidFill>
                  <a:prstClr val="white"/>
                </a:solidFill>
                <a:effectLst>
                  <a:outerShdw blurRad="38100" dist="38100" dir="2700000" algn="tl">
                    <a:srgbClr val="000000">
                      <a:alpha val="43137"/>
                    </a:srgbClr>
                  </a:outerShdw>
                </a:effectLst>
                <a:latin typeface="Calibri"/>
              </a:rPr>
              <a:t>Processing</a:t>
            </a:r>
            <a:r>
              <a:rPr lang="en-US" sz="1100" dirty="0" smtClean="0">
                <a:solidFill>
                  <a:prstClr val="white"/>
                </a:solidFill>
                <a:effectLst>
                  <a:outerShdw blurRad="38100" dist="38100" dir="2700000" algn="tl">
                    <a:srgbClr val="000000">
                      <a:alpha val="43137"/>
                    </a:srgbClr>
                  </a:outerShdw>
                </a:effectLst>
                <a:latin typeface="Calibri"/>
              </a:rPr>
              <a:t> </a:t>
            </a:r>
            <a:endParaRPr lang="en-US" sz="1100" dirty="0">
              <a:solidFill>
                <a:prstClr val="white"/>
              </a:solidFill>
              <a:effectLst>
                <a:outerShdw blurRad="38100" dist="38100" dir="2700000" algn="tl">
                  <a:srgbClr val="000000">
                    <a:alpha val="43137"/>
                  </a:srgbClr>
                </a:outerShdw>
              </a:effectLst>
              <a:latin typeface="Calibri"/>
            </a:endParaRPr>
          </a:p>
          <a:p>
            <a:pPr algn="ctr" eaLnBrk="1" hangingPunct="1"/>
            <a:endParaRPr lang="en-US" sz="1100" dirty="0">
              <a:solidFill>
                <a:prstClr val="white"/>
              </a:solidFill>
              <a:effectLst>
                <a:outerShdw blurRad="38100" dist="38100" dir="2700000" algn="tl">
                  <a:srgbClr val="000000">
                    <a:alpha val="43137"/>
                  </a:srgbClr>
                </a:outerShdw>
              </a:effectLst>
              <a:latin typeface="Calibri"/>
            </a:endParaRPr>
          </a:p>
        </p:txBody>
      </p:sp>
      <p:sp>
        <p:nvSpPr>
          <p:cNvPr id="110" name="TextBox 54"/>
          <p:cNvSpPr txBox="1">
            <a:spLocks noChangeArrowheads="1"/>
          </p:cNvSpPr>
          <p:nvPr/>
        </p:nvSpPr>
        <p:spPr bwMode="auto">
          <a:xfrm>
            <a:off x="228600" y="4334788"/>
            <a:ext cx="1433512" cy="14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a:solidFill>
                  <a:srgbClr val="336699"/>
                </a:solidFill>
                <a:latin typeface="Calibri"/>
              </a:rPr>
              <a:t>Production</a:t>
            </a:r>
            <a:endParaRPr lang="en-US" sz="1100" b="1" dirty="0">
              <a:solidFill>
                <a:srgbClr val="336699"/>
              </a:solidFill>
              <a:latin typeface="Calibri"/>
            </a:endParaRPr>
          </a:p>
          <a:p>
            <a:pPr eaLnBrk="1" hangingPunct="1"/>
            <a:r>
              <a:rPr lang="en-US" sz="1200" dirty="0" smtClean="0">
                <a:solidFill>
                  <a:prstClr val="black"/>
                </a:solidFill>
                <a:latin typeface="Calibri"/>
              </a:rPr>
              <a:t>Platform Farm(s</a:t>
            </a:r>
            <a:r>
              <a:rPr lang="en-US" sz="1200" dirty="0">
                <a:solidFill>
                  <a:prstClr val="black"/>
                </a:solidFill>
                <a:latin typeface="Calibri"/>
              </a:rPr>
              <a:t>)</a:t>
            </a:r>
          </a:p>
          <a:p>
            <a:pPr eaLnBrk="1" hangingPunct="1"/>
            <a:r>
              <a:rPr lang="en-US" sz="1200" dirty="0">
                <a:solidFill>
                  <a:prstClr val="black"/>
                </a:solidFill>
                <a:latin typeface="Calibri"/>
              </a:rPr>
              <a:t>Extension Services</a:t>
            </a:r>
          </a:p>
          <a:p>
            <a:pPr eaLnBrk="1" hangingPunct="1"/>
            <a:r>
              <a:rPr lang="en-US" sz="1200" dirty="0">
                <a:solidFill>
                  <a:prstClr val="black"/>
                </a:solidFill>
                <a:latin typeface="Calibri"/>
              </a:rPr>
              <a:t>Cooperative Support</a:t>
            </a:r>
          </a:p>
          <a:p>
            <a:pPr eaLnBrk="1" hangingPunct="1"/>
            <a:r>
              <a:rPr lang="en-US" sz="1200" dirty="0">
                <a:solidFill>
                  <a:prstClr val="black"/>
                </a:solidFill>
                <a:latin typeface="Calibri"/>
              </a:rPr>
              <a:t>Technical Assistance</a:t>
            </a:r>
          </a:p>
          <a:p>
            <a:pPr eaLnBrk="1" hangingPunct="1"/>
            <a:endParaRPr lang="en-US" sz="1100" dirty="0">
              <a:solidFill>
                <a:prstClr val="black"/>
              </a:solidFill>
              <a:latin typeface="Calibri"/>
            </a:endParaRPr>
          </a:p>
        </p:txBody>
      </p:sp>
      <p:sp>
        <p:nvSpPr>
          <p:cNvPr id="111" name="TextBox 58"/>
          <p:cNvSpPr txBox="1">
            <a:spLocks noChangeArrowheads="1"/>
          </p:cNvSpPr>
          <p:nvPr/>
        </p:nvSpPr>
        <p:spPr bwMode="auto">
          <a:xfrm>
            <a:off x="1630363" y="3771226"/>
            <a:ext cx="162049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100" dirty="0">
              <a:solidFill>
                <a:prstClr val="black"/>
              </a:solidFill>
              <a:latin typeface="Calibri"/>
            </a:endParaRPr>
          </a:p>
          <a:p>
            <a:pPr eaLnBrk="1" hangingPunct="1"/>
            <a:r>
              <a:rPr lang="en-US" sz="1600" b="1" dirty="0">
                <a:solidFill>
                  <a:srgbClr val="336699"/>
                </a:solidFill>
                <a:latin typeface="Calibri"/>
              </a:rPr>
              <a:t>Dairy </a:t>
            </a:r>
            <a:r>
              <a:rPr lang="en-US" sz="1600" b="1" dirty="0" smtClean="0">
                <a:solidFill>
                  <a:srgbClr val="336699"/>
                </a:solidFill>
                <a:latin typeface="Calibri"/>
              </a:rPr>
              <a:t>Hub</a:t>
            </a:r>
          </a:p>
          <a:p>
            <a:pPr eaLnBrk="1" hangingPunct="1"/>
            <a:r>
              <a:rPr lang="en-US" sz="1200" dirty="0" smtClean="0">
                <a:solidFill>
                  <a:prstClr val="black"/>
                </a:solidFill>
                <a:latin typeface="Calibri"/>
              </a:rPr>
              <a:t>Feed/Feed analysis</a:t>
            </a:r>
          </a:p>
          <a:p>
            <a:pPr eaLnBrk="1" hangingPunct="1"/>
            <a:r>
              <a:rPr lang="en-US" sz="1200" dirty="0" smtClean="0">
                <a:solidFill>
                  <a:prstClr val="black"/>
                </a:solidFill>
                <a:latin typeface="Calibri"/>
              </a:rPr>
              <a:t>Premixes/concentrates</a:t>
            </a:r>
            <a:endParaRPr lang="en-US" sz="1200" dirty="0">
              <a:solidFill>
                <a:prstClr val="black"/>
              </a:solidFill>
              <a:latin typeface="Calibri"/>
            </a:endParaRPr>
          </a:p>
          <a:p>
            <a:pPr eaLnBrk="1" hangingPunct="1"/>
            <a:r>
              <a:rPr lang="en-US" sz="1200" dirty="0" smtClean="0">
                <a:solidFill>
                  <a:prstClr val="black"/>
                </a:solidFill>
                <a:latin typeface="Calibri"/>
              </a:rPr>
              <a:t>Veterinary/Supplies</a:t>
            </a:r>
            <a:endParaRPr lang="en-US" sz="1200" dirty="0">
              <a:solidFill>
                <a:prstClr val="black"/>
              </a:solidFill>
              <a:latin typeface="Calibri"/>
            </a:endParaRPr>
          </a:p>
          <a:p>
            <a:pPr eaLnBrk="1" hangingPunct="1"/>
            <a:r>
              <a:rPr lang="en-US" sz="1200" dirty="0" smtClean="0">
                <a:solidFill>
                  <a:prstClr val="black"/>
                </a:solidFill>
                <a:latin typeface="Calibri"/>
              </a:rPr>
              <a:t>Quality Laboratory and support</a:t>
            </a:r>
            <a:endParaRPr lang="en-US" sz="1200" dirty="0">
              <a:solidFill>
                <a:prstClr val="black"/>
              </a:solidFill>
              <a:latin typeface="Calibri"/>
            </a:endParaRPr>
          </a:p>
          <a:p>
            <a:pPr eaLnBrk="1" hangingPunct="1"/>
            <a:r>
              <a:rPr lang="en-US" sz="1200" dirty="0" smtClean="0">
                <a:solidFill>
                  <a:prstClr val="black"/>
                </a:solidFill>
                <a:latin typeface="Calibri"/>
              </a:rPr>
              <a:t>Micro loans</a:t>
            </a:r>
          </a:p>
          <a:p>
            <a:pPr eaLnBrk="1" hangingPunct="1"/>
            <a:r>
              <a:rPr lang="en-US" sz="1200" dirty="0" smtClean="0">
                <a:solidFill>
                  <a:prstClr val="black"/>
                </a:solidFill>
                <a:latin typeface="Calibri"/>
              </a:rPr>
              <a:t>Services, AI </a:t>
            </a:r>
            <a:endParaRPr lang="en-US" sz="1200" dirty="0">
              <a:solidFill>
                <a:prstClr val="black"/>
              </a:solidFill>
              <a:latin typeface="Calibri"/>
            </a:endParaRPr>
          </a:p>
        </p:txBody>
      </p:sp>
      <p:sp>
        <p:nvSpPr>
          <p:cNvPr id="112" name="TextBox 59"/>
          <p:cNvSpPr txBox="1">
            <a:spLocks noChangeArrowheads="1"/>
          </p:cNvSpPr>
          <p:nvPr/>
        </p:nvSpPr>
        <p:spPr bwMode="auto">
          <a:xfrm>
            <a:off x="3292475" y="3590251"/>
            <a:ext cx="170021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a:solidFill>
                  <a:srgbClr val="336699"/>
                </a:solidFill>
                <a:latin typeface="Calibri"/>
              </a:rPr>
              <a:t>Collection</a:t>
            </a:r>
            <a:endParaRPr lang="en-US" sz="1100" b="1" dirty="0">
              <a:solidFill>
                <a:srgbClr val="336699"/>
              </a:solidFill>
              <a:latin typeface="Calibri"/>
            </a:endParaRPr>
          </a:p>
          <a:p>
            <a:pPr eaLnBrk="1" hangingPunct="1"/>
            <a:r>
              <a:rPr lang="en-US" sz="1200" dirty="0">
                <a:solidFill>
                  <a:prstClr val="black"/>
                </a:solidFill>
                <a:latin typeface="Calibri"/>
              </a:rPr>
              <a:t>Transportation Solutions</a:t>
            </a:r>
          </a:p>
          <a:p>
            <a:pPr eaLnBrk="1" hangingPunct="1"/>
            <a:r>
              <a:rPr lang="en-US" sz="1200" dirty="0" smtClean="0">
                <a:solidFill>
                  <a:prstClr val="black"/>
                </a:solidFill>
                <a:latin typeface="Calibri"/>
              </a:rPr>
              <a:t>Chilling</a:t>
            </a:r>
            <a:endParaRPr lang="en-US" sz="1200" dirty="0">
              <a:solidFill>
                <a:prstClr val="black"/>
              </a:solidFill>
              <a:latin typeface="Calibri"/>
            </a:endParaRPr>
          </a:p>
          <a:p>
            <a:pPr eaLnBrk="1" hangingPunct="1"/>
            <a:r>
              <a:rPr lang="en-US" sz="1200" dirty="0">
                <a:solidFill>
                  <a:prstClr val="black"/>
                </a:solidFill>
                <a:latin typeface="Calibri"/>
              </a:rPr>
              <a:t>Quality </a:t>
            </a:r>
            <a:r>
              <a:rPr lang="en-US" sz="1200" dirty="0" smtClean="0">
                <a:solidFill>
                  <a:prstClr val="black"/>
                </a:solidFill>
                <a:latin typeface="Calibri"/>
              </a:rPr>
              <a:t>Laboratory and  testing</a:t>
            </a:r>
          </a:p>
          <a:p>
            <a:pPr eaLnBrk="1" hangingPunct="1"/>
            <a:r>
              <a:rPr lang="en-US" sz="1200" dirty="0" smtClean="0">
                <a:solidFill>
                  <a:prstClr val="black"/>
                </a:solidFill>
                <a:latin typeface="Calibri"/>
              </a:rPr>
              <a:t>Digital payment to producers</a:t>
            </a:r>
          </a:p>
          <a:p>
            <a:pPr eaLnBrk="1" hangingPunct="1"/>
            <a:r>
              <a:rPr lang="en-US" sz="1200" dirty="0" smtClean="0">
                <a:solidFill>
                  <a:prstClr val="black"/>
                </a:solidFill>
                <a:latin typeface="Calibri"/>
              </a:rPr>
              <a:t>Hygiene control</a:t>
            </a:r>
          </a:p>
          <a:p>
            <a:pPr eaLnBrk="1" hangingPunct="1"/>
            <a:r>
              <a:rPr lang="en-US" sz="1200" dirty="0" smtClean="0">
                <a:solidFill>
                  <a:prstClr val="black"/>
                </a:solidFill>
                <a:latin typeface="Calibri"/>
              </a:rPr>
              <a:t>Technical support</a:t>
            </a:r>
          </a:p>
          <a:p>
            <a:pPr eaLnBrk="1" hangingPunct="1"/>
            <a:endParaRPr lang="en-US" sz="1100" dirty="0">
              <a:solidFill>
                <a:prstClr val="black"/>
              </a:solidFill>
              <a:latin typeface="Calibri"/>
            </a:endParaRPr>
          </a:p>
        </p:txBody>
      </p:sp>
      <p:sp>
        <p:nvSpPr>
          <p:cNvPr id="113" name="TextBox 64"/>
          <p:cNvSpPr txBox="1">
            <a:spLocks noChangeArrowheads="1"/>
          </p:cNvSpPr>
          <p:nvPr/>
        </p:nvSpPr>
        <p:spPr bwMode="auto">
          <a:xfrm>
            <a:off x="5133975" y="3581400"/>
            <a:ext cx="18764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solidFill>
                  <a:prstClr val="black"/>
                </a:solidFill>
                <a:latin typeface="Calibri"/>
              </a:rPr>
              <a:t>Capital lntensive</a:t>
            </a:r>
          </a:p>
          <a:p>
            <a:pPr eaLnBrk="1" hangingPunct="1"/>
            <a:r>
              <a:rPr lang="en-US" sz="1200" dirty="0">
                <a:solidFill>
                  <a:prstClr val="black"/>
                </a:solidFill>
                <a:latin typeface="Calibri"/>
              </a:rPr>
              <a:t>Pull Through for Supply Chain</a:t>
            </a:r>
          </a:p>
          <a:p>
            <a:pPr eaLnBrk="1" hangingPunct="1"/>
            <a:r>
              <a:rPr lang="en-US" sz="1200" dirty="0">
                <a:solidFill>
                  <a:prstClr val="black"/>
                </a:solidFill>
                <a:latin typeface="Calibri"/>
              </a:rPr>
              <a:t>Services Multiple Dairy Hubs</a:t>
            </a:r>
          </a:p>
          <a:p>
            <a:pPr eaLnBrk="1" hangingPunct="1"/>
            <a:r>
              <a:rPr lang="en-US" sz="1200" dirty="0">
                <a:solidFill>
                  <a:prstClr val="black"/>
                </a:solidFill>
                <a:latin typeface="Calibri"/>
              </a:rPr>
              <a:t>Services Multiple </a:t>
            </a:r>
            <a:r>
              <a:rPr lang="en-US" sz="1200" dirty="0" smtClean="0">
                <a:solidFill>
                  <a:prstClr val="black"/>
                </a:solidFill>
                <a:latin typeface="Calibri"/>
              </a:rPr>
              <a:t>collection Centers</a:t>
            </a:r>
          </a:p>
          <a:p>
            <a:pPr eaLnBrk="1" hangingPunct="1"/>
            <a:r>
              <a:rPr lang="en-US" sz="1200" dirty="0" smtClean="0">
                <a:solidFill>
                  <a:prstClr val="black"/>
                </a:solidFill>
                <a:latin typeface="Calibri"/>
              </a:rPr>
              <a:t>Packaging</a:t>
            </a:r>
          </a:p>
          <a:p>
            <a:pPr eaLnBrk="1" hangingPunct="1"/>
            <a:r>
              <a:rPr lang="en-US" sz="1200" dirty="0" smtClean="0">
                <a:solidFill>
                  <a:prstClr val="black"/>
                </a:solidFill>
                <a:latin typeface="Calibri"/>
              </a:rPr>
              <a:t>Formulation innovation</a:t>
            </a:r>
          </a:p>
          <a:p>
            <a:pPr eaLnBrk="1" hangingPunct="1"/>
            <a:r>
              <a:rPr lang="en-US" sz="1200" dirty="0" smtClean="0">
                <a:solidFill>
                  <a:prstClr val="black"/>
                </a:solidFill>
                <a:latin typeface="Calibri"/>
              </a:rPr>
              <a:t>Products deeper into economic pyramid</a:t>
            </a:r>
            <a:endParaRPr lang="en-US" sz="1200" dirty="0">
              <a:solidFill>
                <a:prstClr val="black"/>
              </a:solidFill>
              <a:latin typeface="Calibri"/>
            </a:endParaRPr>
          </a:p>
        </p:txBody>
      </p:sp>
      <p:sp>
        <p:nvSpPr>
          <p:cNvPr id="114" name="TextBox 113"/>
          <p:cNvSpPr txBox="1"/>
          <p:nvPr/>
        </p:nvSpPr>
        <p:spPr>
          <a:xfrm>
            <a:off x="7115175" y="2231351"/>
            <a:ext cx="1948011" cy="3539430"/>
          </a:xfrm>
          <a:prstGeom prst="rect">
            <a:avLst/>
          </a:prstGeom>
          <a:noFill/>
        </p:spPr>
        <p:txBody>
          <a:bodyPr wrap="square">
            <a:spAutoFit/>
          </a:bodyPr>
          <a:lstStyle/>
          <a:p>
            <a:pPr>
              <a:defRPr/>
            </a:pPr>
            <a:r>
              <a:rPr lang="en-US" sz="1600" b="1" dirty="0" smtClean="0">
                <a:solidFill>
                  <a:srgbClr val="336699"/>
                </a:solidFill>
              </a:rPr>
              <a:t>Marketing/Sales/</a:t>
            </a:r>
          </a:p>
          <a:p>
            <a:pPr>
              <a:defRPr/>
            </a:pPr>
            <a:r>
              <a:rPr lang="en-US" sz="1600" b="1" dirty="0" smtClean="0">
                <a:solidFill>
                  <a:srgbClr val="336699"/>
                </a:solidFill>
              </a:rPr>
              <a:t>Distribution</a:t>
            </a:r>
            <a:endParaRPr lang="en-US" sz="1600" b="1" dirty="0">
              <a:solidFill>
                <a:srgbClr val="336699"/>
              </a:solidFill>
            </a:endParaRPr>
          </a:p>
          <a:p>
            <a:pPr marL="171450" indent="-171450">
              <a:buFont typeface="Arial" pitchFamily="34" charset="0"/>
              <a:buChar char="•"/>
              <a:defRPr/>
            </a:pPr>
            <a:r>
              <a:rPr lang="en-US" sz="1200" dirty="0">
                <a:solidFill>
                  <a:prstClr val="black"/>
                </a:solidFill>
                <a:latin typeface="Calibri"/>
                <a:ea typeface="ＭＳ Ｐゴシック" pitchFamily="34" charset="-128"/>
              </a:rPr>
              <a:t>Liquid milk</a:t>
            </a:r>
          </a:p>
          <a:p>
            <a:pPr marL="171450" indent="-171450">
              <a:buFont typeface="Arial" pitchFamily="34" charset="0"/>
              <a:buChar char="•"/>
              <a:defRPr/>
            </a:pPr>
            <a:r>
              <a:rPr lang="en-US" sz="1200" dirty="0">
                <a:solidFill>
                  <a:prstClr val="black"/>
                </a:solidFill>
                <a:latin typeface="Calibri"/>
                <a:ea typeface="ＭＳ Ｐゴシック" pitchFamily="34" charset="-128"/>
              </a:rPr>
              <a:t>Fortified milk</a:t>
            </a:r>
          </a:p>
          <a:p>
            <a:pPr marL="171450" indent="-171450">
              <a:buFont typeface="Arial" pitchFamily="34" charset="0"/>
              <a:buChar char="•"/>
              <a:defRPr/>
            </a:pPr>
            <a:r>
              <a:rPr lang="en-US" sz="1200" dirty="0">
                <a:solidFill>
                  <a:prstClr val="black"/>
                </a:solidFill>
                <a:latin typeface="Calibri"/>
                <a:ea typeface="ＭＳ Ｐゴシック" pitchFamily="34" charset="-128"/>
              </a:rPr>
              <a:t>Flavored Milk</a:t>
            </a:r>
          </a:p>
          <a:p>
            <a:pPr marL="171450" indent="-171450">
              <a:buFont typeface="Arial" pitchFamily="34" charset="0"/>
              <a:buChar char="•"/>
              <a:defRPr/>
            </a:pPr>
            <a:r>
              <a:rPr lang="en-US" sz="1200" dirty="0">
                <a:solidFill>
                  <a:prstClr val="black"/>
                </a:solidFill>
                <a:latin typeface="Calibri"/>
                <a:ea typeface="ＭＳ Ｐゴシック" pitchFamily="34" charset="-128"/>
              </a:rPr>
              <a:t>Milk powder</a:t>
            </a:r>
          </a:p>
          <a:p>
            <a:pPr marL="171450" indent="-171450">
              <a:buFont typeface="Arial" pitchFamily="34" charset="0"/>
              <a:buChar char="•"/>
              <a:defRPr/>
            </a:pPr>
            <a:r>
              <a:rPr lang="en-US" sz="1200" dirty="0">
                <a:solidFill>
                  <a:prstClr val="black"/>
                </a:solidFill>
                <a:latin typeface="Calibri"/>
                <a:ea typeface="ＭＳ Ｐゴシック" pitchFamily="34" charset="-128"/>
              </a:rPr>
              <a:t>Butter/ghee</a:t>
            </a:r>
          </a:p>
          <a:p>
            <a:pPr marL="171450" indent="-171450">
              <a:buFont typeface="Arial" pitchFamily="34" charset="0"/>
              <a:buChar char="•"/>
              <a:defRPr/>
            </a:pPr>
            <a:r>
              <a:rPr lang="en-US" sz="1200" dirty="0" err="1">
                <a:solidFill>
                  <a:prstClr val="black"/>
                </a:solidFill>
                <a:latin typeface="Calibri"/>
                <a:ea typeface="ＭＳ Ｐゴシック" pitchFamily="34" charset="-128"/>
              </a:rPr>
              <a:t>Paneer</a:t>
            </a:r>
            <a:endParaRPr lang="en-US" sz="1200" dirty="0">
              <a:solidFill>
                <a:prstClr val="black"/>
              </a:solidFill>
              <a:latin typeface="Calibri"/>
              <a:ea typeface="ＭＳ Ｐゴシック" pitchFamily="34" charset="-128"/>
            </a:endParaRPr>
          </a:p>
          <a:p>
            <a:pPr marL="171450" indent="-171450">
              <a:buFont typeface="Arial" pitchFamily="34" charset="0"/>
              <a:buChar char="•"/>
              <a:defRPr/>
            </a:pPr>
            <a:r>
              <a:rPr lang="en-US" sz="1200" dirty="0">
                <a:solidFill>
                  <a:prstClr val="black"/>
                </a:solidFill>
                <a:latin typeface="Calibri"/>
                <a:ea typeface="ＭＳ Ｐゴシック" pitchFamily="34" charset="-128"/>
              </a:rPr>
              <a:t>Yogurt</a:t>
            </a:r>
          </a:p>
          <a:p>
            <a:pPr marL="171450" indent="-171450">
              <a:buFont typeface="Arial" pitchFamily="34" charset="0"/>
              <a:buChar char="•"/>
              <a:defRPr/>
            </a:pPr>
            <a:r>
              <a:rPr lang="en-US" sz="1200" dirty="0">
                <a:solidFill>
                  <a:prstClr val="black"/>
                </a:solidFill>
                <a:latin typeface="Calibri"/>
                <a:ea typeface="ＭＳ Ｐゴシック" pitchFamily="34" charset="-128"/>
              </a:rPr>
              <a:t>Cheese</a:t>
            </a:r>
          </a:p>
          <a:p>
            <a:pPr marL="171450" indent="-171450">
              <a:buFont typeface="Arial" pitchFamily="34" charset="0"/>
              <a:buChar char="•"/>
              <a:defRPr/>
            </a:pPr>
            <a:r>
              <a:rPr lang="en-US" sz="1200" dirty="0">
                <a:solidFill>
                  <a:prstClr val="black"/>
                </a:solidFill>
                <a:latin typeface="Calibri"/>
                <a:ea typeface="ＭＳ Ｐゴシック" pitchFamily="34" charset="-128"/>
              </a:rPr>
              <a:t>Ice Cream</a:t>
            </a:r>
          </a:p>
          <a:p>
            <a:pPr marL="171450" indent="-171450">
              <a:buFont typeface="Arial" pitchFamily="34" charset="0"/>
              <a:buChar char="•"/>
              <a:defRPr/>
            </a:pPr>
            <a:r>
              <a:rPr lang="en-US" sz="1200" dirty="0">
                <a:solidFill>
                  <a:prstClr val="black"/>
                </a:solidFill>
                <a:latin typeface="Calibri"/>
                <a:ea typeface="ＭＳ Ｐゴシック" pitchFamily="34" charset="-128"/>
              </a:rPr>
              <a:t>Whey</a:t>
            </a:r>
          </a:p>
          <a:p>
            <a:pPr marL="171450" indent="-171450">
              <a:buFont typeface="Arial" pitchFamily="34" charset="0"/>
              <a:buChar char="•"/>
              <a:defRPr/>
            </a:pPr>
            <a:r>
              <a:rPr lang="en-US" sz="1200" dirty="0">
                <a:solidFill>
                  <a:prstClr val="black"/>
                </a:solidFill>
                <a:latin typeface="Calibri"/>
                <a:ea typeface="ＭＳ Ｐゴシック" pitchFamily="34" charset="-128"/>
              </a:rPr>
              <a:t>UHT/ESL/Pasteurized/raw</a:t>
            </a:r>
          </a:p>
          <a:p>
            <a:pPr marL="171450" indent="-171450">
              <a:buFont typeface="Arial" pitchFamily="34" charset="0"/>
              <a:buChar char="•"/>
              <a:defRPr/>
            </a:pPr>
            <a:r>
              <a:rPr lang="en-US" sz="1200" dirty="0">
                <a:solidFill>
                  <a:prstClr val="black"/>
                </a:solidFill>
                <a:latin typeface="Calibri"/>
                <a:ea typeface="ＭＳ Ｐゴシック" pitchFamily="34" charset="-128"/>
              </a:rPr>
              <a:t>Research and Development</a:t>
            </a:r>
          </a:p>
          <a:p>
            <a:pPr marL="171450" indent="-171450">
              <a:buFont typeface="Arial" pitchFamily="34" charset="0"/>
              <a:buChar char="•"/>
              <a:defRPr/>
            </a:pPr>
            <a:r>
              <a:rPr lang="en-US" sz="1200" dirty="0">
                <a:solidFill>
                  <a:prstClr val="black"/>
                </a:solidFill>
                <a:latin typeface="Calibri"/>
                <a:ea typeface="ＭＳ Ｐゴシック" pitchFamily="34" charset="-128"/>
              </a:rPr>
              <a:t>Product innovation</a:t>
            </a:r>
          </a:p>
          <a:p>
            <a:pPr marL="171450" indent="-171450">
              <a:buFont typeface="Arial" pitchFamily="34" charset="0"/>
              <a:buChar char="•"/>
              <a:defRPr/>
            </a:pPr>
            <a:r>
              <a:rPr lang="en-US" sz="1200" dirty="0">
                <a:solidFill>
                  <a:prstClr val="black"/>
                </a:solidFill>
                <a:latin typeface="Calibri"/>
                <a:ea typeface="ＭＳ Ｐゴシック" pitchFamily="34" charset="-128"/>
              </a:rPr>
              <a:t>Point of sale packaging</a:t>
            </a:r>
          </a:p>
          <a:p>
            <a:pPr marL="171450" indent="-171450">
              <a:buFont typeface="Arial" pitchFamily="34" charset="0"/>
              <a:buChar char="•"/>
              <a:defRPr/>
            </a:pPr>
            <a:r>
              <a:rPr lang="en-US" sz="1200" dirty="0">
                <a:solidFill>
                  <a:prstClr val="black"/>
                </a:solidFill>
                <a:latin typeface="Calibri"/>
                <a:ea typeface="ＭＳ Ｐゴシック" pitchFamily="34" charset="-128"/>
              </a:rPr>
              <a:t>Distribution methods</a:t>
            </a:r>
          </a:p>
        </p:txBody>
      </p:sp>
      <p:cxnSp>
        <p:nvCxnSpPr>
          <p:cNvPr id="115" name="Straight Arrow Connector 114"/>
          <p:cNvCxnSpPr/>
          <p:nvPr/>
        </p:nvCxnSpPr>
        <p:spPr>
          <a:xfrm flipV="1">
            <a:off x="287337" y="3098800"/>
            <a:ext cx="1238250" cy="4191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6" name="TextBox 78"/>
          <p:cNvSpPr txBox="1">
            <a:spLocks noChangeArrowheads="1"/>
          </p:cNvSpPr>
          <p:nvPr/>
        </p:nvSpPr>
        <p:spPr bwMode="auto">
          <a:xfrm rot="20494274">
            <a:off x="2491447" y="2080315"/>
            <a:ext cx="2481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dirty="0">
                <a:solidFill>
                  <a:prstClr val="black"/>
                </a:solidFill>
                <a:latin typeface="Calibri"/>
              </a:rPr>
              <a:t>For </a:t>
            </a:r>
            <a:r>
              <a:rPr lang="en-US" sz="1200" dirty="0" smtClean="0">
                <a:solidFill>
                  <a:prstClr val="black"/>
                </a:solidFill>
                <a:latin typeface="Calibri"/>
              </a:rPr>
              <a:t>Profit Enterprises</a:t>
            </a:r>
            <a:endParaRPr lang="en-US" sz="1200" dirty="0">
              <a:solidFill>
                <a:prstClr val="black"/>
              </a:solidFill>
              <a:latin typeface="Calibri"/>
            </a:endParaRPr>
          </a:p>
        </p:txBody>
      </p:sp>
      <p:sp>
        <p:nvSpPr>
          <p:cNvPr id="117" name="TextBox 79"/>
          <p:cNvSpPr txBox="1">
            <a:spLocks noChangeArrowheads="1"/>
          </p:cNvSpPr>
          <p:nvPr/>
        </p:nvSpPr>
        <p:spPr bwMode="auto">
          <a:xfrm rot="20516974">
            <a:off x="174318" y="3276585"/>
            <a:ext cx="203637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smtClean="0">
                <a:solidFill>
                  <a:prstClr val="black"/>
                </a:solidFill>
                <a:latin typeface="Calibri"/>
              </a:rPr>
              <a:t>Leveraging : Non-Profit </a:t>
            </a:r>
            <a:r>
              <a:rPr lang="en-US" sz="1200" dirty="0">
                <a:solidFill>
                  <a:prstClr val="black"/>
                </a:solidFill>
                <a:latin typeface="Calibri"/>
              </a:rPr>
              <a:t>/ </a:t>
            </a:r>
          </a:p>
          <a:p>
            <a:pPr eaLnBrk="1" hangingPunct="1"/>
            <a:r>
              <a:rPr lang="en-US" sz="1200" dirty="0">
                <a:solidFill>
                  <a:prstClr val="black"/>
                </a:solidFill>
                <a:latin typeface="Calibri"/>
              </a:rPr>
              <a:t>Government Support </a:t>
            </a:r>
          </a:p>
        </p:txBody>
      </p:sp>
      <p:sp>
        <p:nvSpPr>
          <p:cNvPr id="118" name="TextBox 81"/>
          <p:cNvSpPr txBox="1">
            <a:spLocks noChangeArrowheads="1"/>
          </p:cNvSpPr>
          <p:nvPr/>
        </p:nvSpPr>
        <p:spPr bwMode="auto">
          <a:xfrm rot="20578513">
            <a:off x="2153242" y="2750097"/>
            <a:ext cx="115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b="1" dirty="0">
                <a:solidFill>
                  <a:prstClr val="black"/>
                </a:solidFill>
                <a:latin typeface="Calibri"/>
              </a:rPr>
              <a:t>$</a:t>
            </a:r>
          </a:p>
          <a:p>
            <a:pPr algn="ctr" eaLnBrk="1" hangingPunct="1"/>
            <a:r>
              <a:rPr lang="en-US" sz="1200" dirty="0">
                <a:solidFill>
                  <a:prstClr val="black"/>
                </a:solidFill>
                <a:latin typeface="Calibri"/>
              </a:rPr>
              <a:t>Dairy Hubs </a:t>
            </a:r>
          </a:p>
        </p:txBody>
      </p:sp>
      <p:sp>
        <p:nvSpPr>
          <p:cNvPr id="119" name="TextBox 82"/>
          <p:cNvSpPr txBox="1">
            <a:spLocks noChangeArrowheads="1"/>
          </p:cNvSpPr>
          <p:nvPr/>
        </p:nvSpPr>
        <p:spPr bwMode="auto">
          <a:xfrm rot="20484982">
            <a:off x="3622675" y="2290033"/>
            <a:ext cx="1155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b="1" dirty="0">
                <a:solidFill>
                  <a:prstClr val="black"/>
                </a:solidFill>
                <a:latin typeface="Calibri"/>
              </a:rPr>
              <a:t>$$</a:t>
            </a:r>
          </a:p>
        </p:txBody>
      </p:sp>
      <p:sp>
        <p:nvSpPr>
          <p:cNvPr id="120" name="TextBox 87"/>
          <p:cNvSpPr txBox="1">
            <a:spLocks noChangeArrowheads="1"/>
          </p:cNvSpPr>
          <p:nvPr/>
        </p:nvSpPr>
        <p:spPr bwMode="auto">
          <a:xfrm rot="20456256">
            <a:off x="4917977" y="1853181"/>
            <a:ext cx="1155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b="1" dirty="0">
                <a:solidFill>
                  <a:prstClr val="black"/>
                </a:solidFill>
                <a:latin typeface="Calibri"/>
              </a:rPr>
              <a:t>$$$</a:t>
            </a:r>
          </a:p>
        </p:txBody>
      </p:sp>
      <p:sp>
        <p:nvSpPr>
          <p:cNvPr id="121" name="TextBox 89"/>
          <p:cNvSpPr txBox="1">
            <a:spLocks noChangeArrowheads="1"/>
          </p:cNvSpPr>
          <p:nvPr/>
        </p:nvSpPr>
        <p:spPr bwMode="auto">
          <a:xfrm rot="20544856">
            <a:off x="945334" y="3524400"/>
            <a:ext cx="2182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dirty="0">
                <a:solidFill>
                  <a:prstClr val="black"/>
                </a:solidFill>
                <a:latin typeface="Calibri"/>
              </a:rPr>
              <a:t>Servicing  Multi Villages </a:t>
            </a:r>
          </a:p>
        </p:txBody>
      </p:sp>
      <p:cxnSp>
        <p:nvCxnSpPr>
          <p:cNvPr id="122" name="Straight Arrow Connector 121"/>
          <p:cNvCxnSpPr/>
          <p:nvPr/>
        </p:nvCxnSpPr>
        <p:spPr>
          <a:xfrm flipV="1">
            <a:off x="231494" y="3542944"/>
            <a:ext cx="1706843" cy="57764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121" idx="0"/>
          </p:cNvCxnSpPr>
          <p:nvPr/>
        </p:nvCxnSpPr>
        <p:spPr>
          <a:xfrm flipV="1">
            <a:off x="1999569" y="3124421"/>
            <a:ext cx="1226230" cy="4057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V="1">
            <a:off x="3309937" y="2018943"/>
            <a:ext cx="2971800" cy="105727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5" name="TextBox 100"/>
          <p:cNvSpPr txBox="1">
            <a:spLocks noChangeArrowheads="1"/>
          </p:cNvSpPr>
          <p:nvPr/>
        </p:nvSpPr>
        <p:spPr bwMode="auto">
          <a:xfrm rot="20566242">
            <a:off x="4013721" y="2449809"/>
            <a:ext cx="1155700" cy="276999"/>
          </a:xfrm>
          <a:prstGeom prst="rect">
            <a:avLst/>
          </a:prstGeom>
          <a:solidFill>
            <a:schemeClr val="tx1"/>
          </a:solid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dirty="0">
                <a:solidFill>
                  <a:prstClr val="black"/>
                </a:solidFill>
                <a:latin typeface="Calibri"/>
              </a:rPr>
              <a:t>Processing </a:t>
            </a:r>
          </a:p>
        </p:txBody>
      </p:sp>
      <p:cxnSp>
        <p:nvCxnSpPr>
          <p:cNvPr id="126" name="Straight Arrow Connector 125"/>
          <p:cNvCxnSpPr/>
          <p:nvPr/>
        </p:nvCxnSpPr>
        <p:spPr>
          <a:xfrm flipH="1">
            <a:off x="6357937" y="1256943"/>
            <a:ext cx="2133600" cy="7301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7" name="TextBox 90"/>
          <p:cNvSpPr txBox="1">
            <a:spLocks noChangeArrowheads="1"/>
          </p:cNvSpPr>
          <p:nvPr/>
        </p:nvSpPr>
        <p:spPr bwMode="auto">
          <a:xfrm rot="20454704">
            <a:off x="6528225" y="1405571"/>
            <a:ext cx="1639559" cy="461665"/>
          </a:xfrm>
          <a:prstGeom prst="rect">
            <a:avLst/>
          </a:prstGeom>
          <a:solidFill>
            <a:schemeClr val="tx1"/>
          </a:solidFill>
          <a:ln>
            <a:noFill/>
          </a:ln>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dirty="0" smtClean="0">
                <a:solidFill>
                  <a:prstClr val="black"/>
                </a:solidFill>
                <a:latin typeface="Calibri"/>
              </a:rPr>
              <a:t>Branded</a:t>
            </a:r>
            <a:endParaRPr lang="en-US" sz="1200" dirty="0">
              <a:solidFill>
                <a:prstClr val="black"/>
              </a:solidFill>
              <a:latin typeface="Calibri"/>
            </a:endParaRPr>
          </a:p>
          <a:p>
            <a:pPr algn="ctr" eaLnBrk="1" hangingPunct="1"/>
            <a:r>
              <a:rPr lang="en-US" sz="1200" dirty="0">
                <a:solidFill>
                  <a:prstClr val="black"/>
                </a:solidFill>
                <a:latin typeface="Calibri"/>
              </a:rPr>
              <a:t>Consumer Products </a:t>
            </a:r>
          </a:p>
        </p:txBody>
      </p:sp>
      <p:cxnSp>
        <p:nvCxnSpPr>
          <p:cNvPr id="128" name="Straight Arrow Connector 127"/>
          <p:cNvCxnSpPr/>
          <p:nvPr/>
        </p:nvCxnSpPr>
        <p:spPr>
          <a:xfrm flipV="1">
            <a:off x="1613798" y="1000846"/>
            <a:ext cx="6289676" cy="209551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9" name="TextBox 88"/>
          <p:cNvSpPr txBox="1">
            <a:spLocks noChangeArrowheads="1"/>
          </p:cNvSpPr>
          <p:nvPr/>
        </p:nvSpPr>
        <p:spPr bwMode="auto">
          <a:xfrm rot="-1188986">
            <a:off x="6294610" y="1325410"/>
            <a:ext cx="1155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200" b="1" dirty="0">
                <a:solidFill>
                  <a:prstClr val="black"/>
                </a:solidFill>
                <a:latin typeface="Calibri"/>
              </a:rPr>
              <a:t>$$$</a:t>
            </a:r>
          </a:p>
        </p:txBody>
      </p:sp>
      <p:sp>
        <p:nvSpPr>
          <p:cNvPr id="130" name="TextBox 129"/>
          <p:cNvSpPr txBox="1"/>
          <p:nvPr/>
        </p:nvSpPr>
        <p:spPr>
          <a:xfrm>
            <a:off x="95904" y="1134070"/>
            <a:ext cx="3361626" cy="1015663"/>
          </a:xfrm>
          <a:prstGeom prst="rect">
            <a:avLst/>
          </a:prstGeom>
          <a:noFill/>
        </p:spPr>
        <p:txBody>
          <a:bodyPr wrap="none" rtlCol="0">
            <a:spAutoFit/>
          </a:bodyPr>
          <a:lstStyle/>
          <a:p>
            <a:r>
              <a:rPr lang="en-US" sz="2400" b="1" dirty="0" smtClean="0">
                <a:solidFill>
                  <a:srgbClr val="17629E"/>
                </a:solidFill>
                <a:latin typeface="Calibri" panose="020F0502020204030204" pitchFamily="34" charset="0"/>
              </a:rPr>
              <a:t>‘Pull’ versus ‘Push’</a:t>
            </a:r>
          </a:p>
          <a:p>
            <a:r>
              <a:rPr lang="en-US" b="1" dirty="0" smtClean="0">
                <a:solidFill>
                  <a:srgbClr val="17629E"/>
                </a:solidFill>
                <a:latin typeface="Calibri" panose="020F0502020204030204" pitchFamily="34" charset="0"/>
              </a:rPr>
              <a:t>Farmer focused processing</a:t>
            </a:r>
          </a:p>
          <a:p>
            <a:r>
              <a:rPr lang="en-US" b="1" dirty="0" smtClean="0">
                <a:solidFill>
                  <a:srgbClr val="17629E"/>
                </a:solidFill>
                <a:latin typeface="Calibri" panose="020F0502020204030204" pitchFamily="34" charset="0"/>
              </a:rPr>
              <a:t>Farmer and Employee Ownership</a:t>
            </a:r>
            <a:endParaRPr lang="en-US" b="1" dirty="0">
              <a:solidFill>
                <a:srgbClr val="17629E"/>
              </a:solidFill>
              <a:latin typeface="Calibri" panose="020F0502020204030204" pitchFamily="34" charset="0"/>
            </a:endParaRPr>
          </a:p>
        </p:txBody>
      </p:sp>
    </p:spTree>
    <p:extLst>
      <p:ext uri="{BB962C8B-B14F-4D97-AF65-F5344CB8AC3E}">
        <p14:creationId xmlns:p14="http://schemas.microsoft.com/office/powerpoint/2010/main" val="342574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3" y="-15875"/>
            <a:ext cx="9144000" cy="854075"/>
          </a:xfrm>
        </p:spPr>
        <p:txBody>
          <a:bodyPr/>
          <a:lstStyle/>
          <a:p>
            <a:pPr>
              <a:defRPr/>
            </a:pPr>
            <a:r>
              <a:rPr lang="en-US" sz="2800" b="0" dirty="0"/>
              <a:t>v</a:t>
            </a:r>
            <a:r>
              <a:rPr lang="en-US" sz="2800" b="0" dirty="0" smtClean="0"/>
              <a:t>enture | dairy - development through enterprise</a:t>
            </a:r>
            <a:r>
              <a:rPr lang="en-US" b="0" dirty="0" smtClean="0"/>
              <a:t/>
            </a:r>
            <a:br>
              <a:rPr lang="en-US" b="0" dirty="0" smtClean="0"/>
            </a:br>
            <a:r>
              <a:rPr lang="en-US" sz="2000" b="0" dirty="0" smtClean="0"/>
              <a:t>impact model – “pull not push”</a:t>
            </a:r>
            <a:endParaRPr lang="en-US" sz="2000" b="0" dirty="0"/>
          </a:p>
        </p:txBody>
      </p:sp>
      <p:sp>
        <p:nvSpPr>
          <p:cNvPr id="49" name="Ellipse 139"/>
          <p:cNvSpPr>
            <a:spLocks noChangeAspect="1" noChangeArrowheads="1"/>
          </p:cNvSpPr>
          <p:nvPr/>
        </p:nvSpPr>
        <p:spPr bwMode="auto">
          <a:xfrm>
            <a:off x="1097296" y="1235075"/>
            <a:ext cx="6949409" cy="4794250"/>
          </a:xfrm>
          <a:prstGeom prst="ellipse">
            <a:avLst/>
          </a:prstGeom>
          <a:noFill/>
          <a:ln>
            <a:noFill/>
          </a:ln>
          <a:extLst/>
        </p:spPr>
        <p:style>
          <a:lnRef idx="2">
            <a:schemeClr val="accent6"/>
          </a:lnRef>
          <a:fillRef idx="1">
            <a:schemeClr val="lt1"/>
          </a:fillRef>
          <a:effectRef idx="0">
            <a:schemeClr val="accent6"/>
          </a:effectRef>
          <a:fontRef idx="minor">
            <a:schemeClr val="dk1"/>
          </a:fontRef>
        </p:style>
        <p:txBody>
          <a:bodyPr wrap="none" anchor="ctr"/>
          <a:lstStyle/>
          <a:p>
            <a:pPr indent="-342900" algn="ctr">
              <a:buFont typeface="Calibri" pitchFamily="34" charset="0"/>
              <a:buAutoNum type="arabicPeriod"/>
              <a:defRPr/>
            </a:pPr>
            <a:endParaRPr lang="de-DE" sz="1400" b="1">
              <a:solidFill>
                <a:srgbClr val="000000"/>
              </a:solidFill>
              <a:latin typeface="Calibri" pitchFamily="34" charset="0"/>
            </a:endParaRPr>
          </a:p>
        </p:txBody>
      </p:sp>
      <p:grpSp>
        <p:nvGrpSpPr>
          <p:cNvPr id="50" name="Group 49"/>
          <p:cNvGrpSpPr>
            <a:grpSpLocks/>
          </p:cNvGrpSpPr>
          <p:nvPr/>
        </p:nvGrpSpPr>
        <p:grpSpPr bwMode="auto">
          <a:xfrm>
            <a:off x="4412683" y="2832525"/>
            <a:ext cx="2035175" cy="2154237"/>
            <a:chOff x="4293855" y="3017131"/>
            <a:chExt cx="2035202" cy="2154614"/>
          </a:xfrm>
        </p:grpSpPr>
        <p:grpSp>
          <p:nvGrpSpPr>
            <p:cNvPr id="51" name="Group 50"/>
            <p:cNvGrpSpPr>
              <a:grpSpLocks/>
            </p:cNvGrpSpPr>
            <p:nvPr/>
          </p:nvGrpSpPr>
          <p:grpSpPr bwMode="auto">
            <a:xfrm>
              <a:off x="4293855" y="3017131"/>
              <a:ext cx="2035202" cy="2154614"/>
              <a:chOff x="4854" y="469"/>
              <a:chExt cx="621" cy="671"/>
            </a:xfrm>
          </p:grpSpPr>
          <p:sp>
            <p:nvSpPr>
              <p:cNvPr id="54" name="Ellipse 138"/>
              <p:cNvSpPr/>
              <p:nvPr/>
            </p:nvSpPr>
            <p:spPr bwMode="auto">
              <a:xfrm>
                <a:off x="4883" y="1020"/>
                <a:ext cx="551" cy="1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a:solidFill>
                    <a:srgbClr val="1F272D"/>
                  </a:solidFill>
                  <a:latin typeface="Calibri" pitchFamily="34" charset="0"/>
                  <a:ea typeface="ＭＳ Ｐゴシック" pitchFamily="-108" charset="-128"/>
                </a:endParaRPr>
              </a:p>
            </p:txBody>
          </p:sp>
          <p:sp>
            <p:nvSpPr>
              <p:cNvPr id="57" name="Ellipse 139"/>
              <p:cNvSpPr>
                <a:spLocks noChangeArrowheads="1"/>
              </p:cNvSpPr>
              <p:nvPr/>
            </p:nvSpPr>
            <p:spPr bwMode="auto">
              <a:xfrm>
                <a:off x="4854" y="469"/>
                <a:ext cx="621" cy="620"/>
              </a:xfrm>
              <a:prstGeom prst="ellipse">
                <a:avLst/>
              </a:prstGeom>
              <a:solidFill>
                <a:srgbClr val="FCAF3E"/>
              </a:solidFill>
              <a:ln w="3175">
                <a:solidFill>
                  <a:srgbClr val="666699"/>
                </a:solidFill>
                <a:miter lim="800000"/>
                <a:headEnd/>
                <a:tailEnd/>
              </a:ln>
            </p:spPr>
            <p:txBody>
              <a:bodyPr anchor="ctr"/>
              <a:lstStyle/>
              <a:p>
                <a:pPr indent="-342900" algn="ctr">
                  <a:buFont typeface="Calibri" pitchFamily="34" charset="0"/>
                  <a:buAutoNum type="arabicPeriod"/>
                </a:pPr>
                <a:endParaRPr lang="en-US" sz="1400">
                  <a:solidFill>
                    <a:srgbClr val="1F272D"/>
                  </a:solidFill>
                  <a:latin typeface="Calibri" pitchFamily="34" charset="0"/>
                </a:endParaRPr>
              </a:p>
            </p:txBody>
          </p:sp>
          <p:sp>
            <p:nvSpPr>
              <p:cNvPr id="58" name="Ellipse 140"/>
              <p:cNvSpPr>
                <a:spLocks noChangeArrowheads="1"/>
              </p:cNvSpPr>
              <p:nvPr/>
            </p:nvSpPr>
            <p:spPr bwMode="auto">
              <a:xfrm>
                <a:off x="4930" y="481"/>
                <a:ext cx="455" cy="33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pitchFamily="34" charset="0"/>
                  <a:buAutoNum type="arabicPeriod"/>
                </a:pPr>
                <a:endParaRPr lang="en-US">
                  <a:solidFill>
                    <a:srgbClr val="1F272D"/>
                  </a:solidFill>
                  <a:latin typeface="Calibri" pitchFamily="34" charset="0"/>
                </a:endParaRPr>
              </a:p>
            </p:txBody>
          </p:sp>
        </p:grpSp>
        <p:sp>
          <p:nvSpPr>
            <p:cNvPr id="53" name="Text Box 16"/>
            <p:cNvSpPr txBox="1">
              <a:spLocks noChangeAspect="1" noChangeArrowheads="1"/>
            </p:cNvSpPr>
            <p:nvPr/>
          </p:nvSpPr>
          <p:spPr bwMode="auto">
            <a:xfrm>
              <a:off x="4679916" y="4006316"/>
              <a:ext cx="1383731" cy="584877"/>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600" b="1" dirty="0" smtClean="0">
                  <a:solidFill>
                    <a:srgbClr val="1F272D"/>
                  </a:solidFill>
                  <a:effectLst>
                    <a:outerShdw blurRad="38100" dist="38100" dir="2700000" algn="tl">
                      <a:srgbClr val="000000">
                        <a:alpha val="43137"/>
                      </a:srgbClr>
                    </a:outerShdw>
                  </a:effectLst>
                  <a:cs typeface="+mn-cs"/>
                </a:rPr>
                <a:t>Operational </a:t>
              </a:r>
              <a:r>
                <a:rPr lang="en-US" sz="1600" b="1" dirty="0">
                  <a:solidFill>
                    <a:srgbClr val="1F272D"/>
                  </a:solidFill>
                  <a:effectLst>
                    <a:outerShdw blurRad="38100" dist="38100" dir="2700000" algn="tl">
                      <a:srgbClr val="000000">
                        <a:alpha val="43137"/>
                      </a:srgbClr>
                    </a:outerShdw>
                  </a:effectLst>
                  <a:cs typeface="+mn-cs"/>
                </a:rPr>
                <a:t/>
              </a:r>
              <a:br>
                <a:rPr lang="en-US" sz="1600" b="1" dirty="0">
                  <a:solidFill>
                    <a:srgbClr val="1F272D"/>
                  </a:solidFill>
                  <a:effectLst>
                    <a:outerShdw blurRad="38100" dist="38100" dir="2700000" algn="tl">
                      <a:srgbClr val="000000">
                        <a:alpha val="43137"/>
                      </a:srgbClr>
                    </a:outerShdw>
                  </a:effectLst>
                  <a:cs typeface="+mn-cs"/>
                </a:rPr>
              </a:br>
              <a:r>
                <a:rPr lang="en-US" sz="1600" b="1" dirty="0" smtClean="0">
                  <a:solidFill>
                    <a:srgbClr val="1F272D"/>
                  </a:solidFill>
                  <a:effectLst>
                    <a:outerShdw blurRad="38100" dist="38100" dir="2700000" algn="tl">
                      <a:srgbClr val="000000">
                        <a:alpha val="43137"/>
                      </a:srgbClr>
                    </a:outerShdw>
                  </a:effectLst>
                  <a:cs typeface="+mn-cs"/>
                </a:rPr>
                <a:t>Expertise</a:t>
              </a:r>
              <a:endParaRPr lang="en-US" sz="1600" b="1" dirty="0">
                <a:solidFill>
                  <a:srgbClr val="1F272D"/>
                </a:solidFill>
                <a:effectLst>
                  <a:outerShdw blurRad="38100" dist="38100" dir="2700000" algn="tl">
                    <a:srgbClr val="000000">
                      <a:alpha val="43137"/>
                    </a:srgbClr>
                  </a:outerShdw>
                </a:effectLst>
                <a:cs typeface="+mn-cs"/>
              </a:endParaRPr>
            </a:p>
          </p:txBody>
        </p:sp>
      </p:grpSp>
      <p:sp>
        <p:nvSpPr>
          <p:cNvPr id="59" name="Text Box 15"/>
          <p:cNvSpPr txBox="1">
            <a:spLocks noChangeAspect="1" noChangeArrowheads="1"/>
          </p:cNvSpPr>
          <p:nvPr/>
        </p:nvSpPr>
        <p:spPr bwMode="auto">
          <a:xfrm>
            <a:off x="3316288" y="5909846"/>
            <a:ext cx="2511425" cy="338554"/>
          </a:xfrm>
          <a:prstGeom prst="rect">
            <a:avLst/>
          </a:prstGeom>
          <a:noFill/>
          <a:ln w="9525">
            <a:noFill/>
            <a:miter lim="800000"/>
            <a:headEnd/>
            <a:tailEnd/>
          </a:ln>
        </p:spPr>
        <p:txBody>
          <a:bodyPr>
            <a:spAutoFit/>
          </a:bodyPr>
          <a:lstStyle/>
          <a:p>
            <a:pPr algn="ctr"/>
            <a:r>
              <a:rPr lang="en-US" sz="1600" b="1" dirty="0">
                <a:ln/>
                <a:solidFill>
                  <a:schemeClr val="bg1">
                    <a:lumMod val="75000"/>
                    <a:lumOff val="25000"/>
                  </a:schemeClr>
                </a:solidFill>
              </a:rPr>
              <a:t>Replicable Platform</a:t>
            </a:r>
          </a:p>
        </p:txBody>
      </p:sp>
      <p:sp>
        <p:nvSpPr>
          <p:cNvPr id="60" name="Text Box 15"/>
          <p:cNvSpPr txBox="1">
            <a:spLocks noChangeAspect="1" noChangeArrowheads="1"/>
          </p:cNvSpPr>
          <p:nvPr/>
        </p:nvSpPr>
        <p:spPr bwMode="auto">
          <a:xfrm>
            <a:off x="8408313" y="1921259"/>
            <a:ext cx="430887" cy="2863082"/>
          </a:xfrm>
          <a:prstGeom prst="rect">
            <a:avLst/>
          </a:prstGeom>
          <a:noFill/>
          <a:ln>
            <a:noFill/>
          </a:ln>
          <a:extLst/>
        </p:spPr>
        <p:txBody>
          <a:bodyPr vert="vert270"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600" b="1" dirty="0" smtClean="0">
                <a:solidFill>
                  <a:schemeClr val="bg1">
                    <a:lumMod val="75000"/>
                    <a:lumOff val="25000"/>
                  </a:schemeClr>
                </a:solidFill>
                <a:cs typeface="+mn-cs"/>
              </a:rPr>
              <a:t>Scalable </a:t>
            </a:r>
            <a:r>
              <a:rPr lang="en-US" sz="1600" b="1" dirty="0">
                <a:ln/>
                <a:solidFill>
                  <a:schemeClr val="bg1">
                    <a:lumMod val="75000"/>
                    <a:lumOff val="25000"/>
                  </a:schemeClr>
                </a:solidFill>
                <a:latin typeface="+mn-lt"/>
                <a:ea typeface="+mn-ea"/>
              </a:rPr>
              <a:t>Enterprises</a:t>
            </a:r>
          </a:p>
        </p:txBody>
      </p:sp>
      <p:sp>
        <p:nvSpPr>
          <p:cNvPr id="61" name="Text Box 15"/>
          <p:cNvSpPr txBox="1">
            <a:spLocks noChangeAspect="1" noChangeArrowheads="1"/>
          </p:cNvSpPr>
          <p:nvPr/>
        </p:nvSpPr>
        <p:spPr bwMode="auto">
          <a:xfrm>
            <a:off x="4648200" y="1702713"/>
            <a:ext cx="2087496" cy="461665"/>
          </a:xfrm>
          <a:prstGeom prst="rect">
            <a:avLst/>
          </a:prstGeom>
          <a:noFill/>
          <a:ln w="9525">
            <a:noFill/>
            <a:miter lim="800000"/>
            <a:headEnd/>
            <a:tailEnd/>
          </a:ln>
        </p:spPr>
        <p:txBody>
          <a:bodyPr wrap="square">
            <a:spAutoFit/>
          </a:bodyPr>
          <a:lstStyle/>
          <a:p>
            <a:pPr algn="r"/>
            <a:r>
              <a:rPr lang="en-US" sz="1200" b="1" dirty="0" smtClean="0">
                <a:solidFill>
                  <a:schemeClr val="accent6">
                    <a:lumMod val="75000"/>
                  </a:schemeClr>
                </a:solidFill>
                <a:latin typeface="Calibri" panose="020F0502020204030204" pitchFamily="34" charset="0"/>
              </a:rPr>
              <a:t>Commercial returns</a:t>
            </a:r>
            <a:br>
              <a:rPr lang="en-US" sz="1200" b="1" dirty="0" smtClean="0">
                <a:solidFill>
                  <a:schemeClr val="accent6">
                    <a:lumMod val="75000"/>
                  </a:schemeClr>
                </a:solidFill>
                <a:latin typeface="Calibri" panose="020F0502020204030204" pitchFamily="34" charset="0"/>
              </a:rPr>
            </a:br>
            <a:r>
              <a:rPr lang="en-US" sz="1200" b="1" dirty="0" smtClean="0">
                <a:solidFill>
                  <a:schemeClr val="accent6">
                    <a:lumMod val="75000"/>
                  </a:schemeClr>
                </a:solidFill>
                <a:latin typeface="Calibri" panose="020F0502020204030204" pitchFamily="34" charset="0"/>
              </a:rPr>
              <a:t>for </a:t>
            </a:r>
            <a:r>
              <a:rPr lang="en-US" sz="1200" b="1" dirty="0">
                <a:solidFill>
                  <a:schemeClr val="accent6">
                    <a:lumMod val="75000"/>
                  </a:schemeClr>
                </a:solidFill>
                <a:latin typeface="Calibri" panose="020F0502020204030204" pitchFamily="34" charset="0"/>
              </a:rPr>
              <a:t>investors</a:t>
            </a:r>
          </a:p>
        </p:txBody>
      </p:sp>
      <p:sp>
        <p:nvSpPr>
          <p:cNvPr id="62" name="Text Box 15"/>
          <p:cNvSpPr txBox="1">
            <a:spLocks noChangeAspect="1" noChangeArrowheads="1"/>
          </p:cNvSpPr>
          <p:nvPr/>
        </p:nvSpPr>
        <p:spPr bwMode="auto">
          <a:xfrm>
            <a:off x="5562600" y="2389187"/>
            <a:ext cx="1931988" cy="461665"/>
          </a:xfrm>
          <a:prstGeom prst="rect">
            <a:avLst/>
          </a:prstGeom>
          <a:noFill/>
          <a:ln w="9525">
            <a:noFill/>
            <a:miter lim="800000"/>
            <a:headEnd/>
            <a:tailEnd/>
          </a:ln>
        </p:spPr>
        <p:txBody>
          <a:bodyPr>
            <a:spAutoFit/>
          </a:bodyPr>
          <a:lstStyle/>
          <a:p>
            <a:pPr algn="r"/>
            <a:r>
              <a:rPr lang="en-US" sz="1200" b="1" dirty="0">
                <a:solidFill>
                  <a:schemeClr val="accent6">
                    <a:lumMod val="75000"/>
                  </a:schemeClr>
                </a:solidFill>
                <a:latin typeface="Calibri" panose="020F0502020204030204" pitchFamily="34" charset="0"/>
              </a:rPr>
              <a:t>Filling a missing link – </a:t>
            </a:r>
            <a:br>
              <a:rPr lang="en-US" sz="1200" b="1" dirty="0">
                <a:solidFill>
                  <a:schemeClr val="accent6">
                    <a:lumMod val="75000"/>
                  </a:schemeClr>
                </a:solidFill>
                <a:latin typeface="Calibri" panose="020F0502020204030204" pitchFamily="34" charset="0"/>
              </a:rPr>
            </a:br>
            <a:r>
              <a:rPr lang="en-US" sz="1200" b="1" dirty="0" smtClean="0">
                <a:solidFill>
                  <a:schemeClr val="accent6">
                    <a:lumMod val="75000"/>
                  </a:schemeClr>
                </a:solidFill>
                <a:latin typeface="Calibri" panose="020F0502020204030204" pitchFamily="34" charset="0"/>
              </a:rPr>
              <a:t>milk processing</a:t>
            </a:r>
            <a:endParaRPr lang="en-US" sz="1200" b="1" dirty="0">
              <a:solidFill>
                <a:schemeClr val="accent6">
                  <a:lumMod val="75000"/>
                </a:schemeClr>
              </a:solidFill>
              <a:latin typeface="Calibri" panose="020F0502020204030204" pitchFamily="34" charset="0"/>
            </a:endParaRPr>
          </a:p>
        </p:txBody>
      </p:sp>
      <p:sp>
        <p:nvSpPr>
          <p:cNvPr id="63" name="Text Box 15"/>
          <p:cNvSpPr txBox="1">
            <a:spLocks noChangeAspect="1" noChangeArrowheads="1"/>
          </p:cNvSpPr>
          <p:nvPr/>
        </p:nvSpPr>
        <p:spPr bwMode="auto">
          <a:xfrm>
            <a:off x="6842452" y="3048000"/>
            <a:ext cx="1082348" cy="276999"/>
          </a:xfrm>
          <a:prstGeom prst="rect">
            <a:avLst/>
          </a:prstGeom>
          <a:noFill/>
          <a:ln w="9525">
            <a:noFill/>
            <a:miter lim="800000"/>
            <a:headEnd/>
            <a:tailEnd/>
          </a:ln>
        </p:spPr>
        <p:txBody>
          <a:bodyPr wrap="none">
            <a:spAutoFit/>
          </a:bodyPr>
          <a:lstStyle/>
          <a:p>
            <a:pPr algn="r"/>
            <a:r>
              <a:rPr lang="en-US" sz="1200" b="1" dirty="0">
                <a:solidFill>
                  <a:srgbClr val="FF6600"/>
                </a:solidFill>
                <a:latin typeface="Calibri" panose="020F0502020204030204" pitchFamily="34" charset="0"/>
              </a:rPr>
              <a:t>Business skills</a:t>
            </a:r>
          </a:p>
        </p:txBody>
      </p:sp>
      <p:sp>
        <p:nvSpPr>
          <p:cNvPr id="64" name="Text Box 15"/>
          <p:cNvSpPr txBox="1">
            <a:spLocks noChangeAspect="1" noChangeArrowheads="1"/>
          </p:cNvSpPr>
          <p:nvPr/>
        </p:nvSpPr>
        <p:spPr bwMode="auto">
          <a:xfrm>
            <a:off x="6893364" y="3395662"/>
            <a:ext cx="907171" cy="276999"/>
          </a:xfrm>
          <a:prstGeom prst="rect">
            <a:avLst/>
          </a:prstGeom>
          <a:noFill/>
          <a:ln w="9525">
            <a:noFill/>
            <a:miter lim="800000"/>
            <a:headEnd/>
            <a:tailEnd/>
          </a:ln>
        </p:spPr>
        <p:txBody>
          <a:bodyPr wrap="none">
            <a:spAutoFit/>
          </a:bodyPr>
          <a:lstStyle/>
          <a:p>
            <a:pPr algn="ctr"/>
            <a:r>
              <a:rPr lang="en-US" sz="1200" b="1" dirty="0">
                <a:solidFill>
                  <a:srgbClr val="FF6600"/>
                </a:solidFill>
                <a:latin typeface="Calibri" panose="020F0502020204030204" pitchFamily="34" charset="0"/>
              </a:rPr>
              <a:t>Technology</a:t>
            </a:r>
          </a:p>
        </p:txBody>
      </p:sp>
      <p:sp>
        <p:nvSpPr>
          <p:cNvPr id="65" name="Text Box 15"/>
          <p:cNvSpPr txBox="1">
            <a:spLocks noChangeAspect="1" noChangeArrowheads="1"/>
          </p:cNvSpPr>
          <p:nvPr/>
        </p:nvSpPr>
        <p:spPr bwMode="auto">
          <a:xfrm>
            <a:off x="6633222" y="3836313"/>
            <a:ext cx="1074461" cy="461665"/>
          </a:xfrm>
          <a:prstGeom prst="rect">
            <a:avLst/>
          </a:prstGeom>
          <a:noFill/>
          <a:ln w="9525">
            <a:noFill/>
            <a:miter lim="800000"/>
            <a:headEnd/>
            <a:tailEnd/>
          </a:ln>
        </p:spPr>
        <p:txBody>
          <a:bodyPr wrap="none">
            <a:spAutoFit/>
          </a:bodyPr>
          <a:lstStyle/>
          <a:p>
            <a:pPr algn="r"/>
            <a:r>
              <a:rPr lang="en-US" sz="1200" b="1" dirty="0">
                <a:solidFill>
                  <a:srgbClr val="FF6600"/>
                </a:solidFill>
                <a:latin typeface="Calibri" panose="020F0502020204030204" pitchFamily="34" charset="0"/>
              </a:rPr>
              <a:t>Management </a:t>
            </a:r>
            <a:br>
              <a:rPr lang="en-US" sz="1200" b="1" dirty="0">
                <a:solidFill>
                  <a:srgbClr val="FF6600"/>
                </a:solidFill>
                <a:latin typeface="Calibri" panose="020F0502020204030204" pitchFamily="34" charset="0"/>
              </a:rPr>
            </a:br>
            <a:r>
              <a:rPr lang="en-US" sz="1200" b="1" dirty="0">
                <a:solidFill>
                  <a:srgbClr val="FF6600"/>
                </a:solidFill>
                <a:latin typeface="Calibri" panose="020F0502020204030204" pitchFamily="34" charset="0"/>
              </a:rPr>
              <a:t>systems</a:t>
            </a:r>
          </a:p>
        </p:txBody>
      </p:sp>
      <p:sp>
        <p:nvSpPr>
          <p:cNvPr id="66" name="Text Box 15"/>
          <p:cNvSpPr txBox="1">
            <a:spLocks noChangeAspect="1" noChangeArrowheads="1"/>
          </p:cNvSpPr>
          <p:nvPr/>
        </p:nvSpPr>
        <p:spPr bwMode="auto">
          <a:xfrm>
            <a:off x="6807448" y="4343400"/>
            <a:ext cx="676788" cy="276999"/>
          </a:xfrm>
          <a:prstGeom prst="rect">
            <a:avLst/>
          </a:prstGeom>
          <a:noFill/>
          <a:ln w="9525">
            <a:noFill/>
            <a:miter lim="800000"/>
            <a:headEnd/>
            <a:tailEnd/>
          </a:ln>
        </p:spPr>
        <p:txBody>
          <a:bodyPr wrap="none">
            <a:spAutoFit/>
          </a:bodyPr>
          <a:lstStyle/>
          <a:p>
            <a:pPr algn="ctr"/>
            <a:r>
              <a:rPr lang="en-US" sz="1200" b="1" dirty="0">
                <a:solidFill>
                  <a:srgbClr val="FF6600"/>
                </a:solidFill>
                <a:latin typeface="Calibri" panose="020F0502020204030204" pitchFamily="34" charset="0"/>
              </a:rPr>
              <a:t>Finance</a:t>
            </a:r>
          </a:p>
        </p:txBody>
      </p:sp>
      <p:sp>
        <p:nvSpPr>
          <p:cNvPr id="67" name="Text Box 15"/>
          <p:cNvSpPr txBox="1">
            <a:spLocks noChangeAspect="1" noChangeArrowheads="1"/>
          </p:cNvSpPr>
          <p:nvPr/>
        </p:nvSpPr>
        <p:spPr bwMode="auto">
          <a:xfrm>
            <a:off x="6044614" y="4615190"/>
            <a:ext cx="1242712" cy="276999"/>
          </a:xfrm>
          <a:prstGeom prst="rect">
            <a:avLst/>
          </a:prstGeom>
          <a:noFill/>
          <a:ln w="9525">
            <a:noFill/>
            <a:miter lim="800000"/>
            <a:headEnd/>
            <a:tailEnd/>
          </a:ln>
        </p:spPr>
        <p:txBody>
          <a:bodyPr wrap="none">
            <a:spAutoFit/>
          </a:bodyPr>
          <a:lstStyle/>
          <a:p>
            <a:pPr algn="ctr"/>
            <a:r>
              <a:rPr lang="en-US" sz="1200" b="1" dirty="0">
                <a:solidFill>
                  <a:srgbClr val="FF6600"/>
                </a:solidFill>
                <a:latin typeface="Calibri" panose="020F0502020204030204" pitchFamily="34" charset="0"/>
              </a:rPr>
              <a:t>Dairy know-how</a:t>
            </a:r>
          </a:p>
        </p:txBody>
      </p:sp>
      <p:sp>
        <p:nvSpPr>
          <p:cNvPr id="68" name="Text Box 15"/>
          <p:cNvSpPr txBox="1">
            <a:spLocks noChangeAspect="1" noChangeArrowheads="1"/>
          </p:cNvSpPr>
          <p:nvPr/>
        </p:nvSpPr>
        <p:spPr bwMode="auto">
          <a:xfrm>
            <a:off x="4791790" y="4919990"/>
            <a:ext cx="2047228" cy="276999"/>
          </a:xfrm>
          <a:prstGeom prst="rect">
            <a:avLst/>
          </a:prstGeom>
          <a:noFill/>
          <a:ln w="9525">
            <a:noFill/>
            <a:miter lim="800000"/>
            <a:headEnd/>
            <a:tailEnd/>
          </a:ln>
        </p:spPr>
        <p:txBody>
          <a:bodyPr wrap="none">
            <a:spAutoFit/>
          </a:bodyPr>
          <a:lstStyle/>
          <a:p>
            <a:pPr algn="ctr"/>
            <a:r>
              <a:rPr lang="en-US" sz="1200" b="1" dirty="0" smtClean="0">
                <a:solidFill>
                  <a:srgbClr val="FF6600"/>
                </a:solidFill>
                <a:latin typeface="Calibri" panose="020F0502020204030204" pitchFamily="34" charset="0"/>
              </a:rPr>
              <a:t>Technical Expertise Networks</a:t>
            </a:r>
            <a:endParaRPr lang="en-US" sz="1200" b="1" dirty="0">
              <a:solidFill>
                <a:srgbClr val="FF6600"/>
              </a:solidFill>
              <a:latin typeface="Calibri" panose="020F0502020204030204" pitchFamily="34" charset="0"/>
            </a:endParaRPr>
          </a:p>
        </p:txBody>
      </p:sp>
      <p:sp>
        <p:nvSpPr>
          <p:cNvPr id="69" name="Text Box 15"/>
          <p:cNvSpPr txBox="1">
            <a:spLocks noChangeAspect="1" noChangeArrowheads="1"/>
          </p:cNvSpPr>
          <p:nvPr/>
        </p:nvSpPr>
        <p:spPr bwMode="auto">
          <a:xfrm>
            <a:off x="2438400" y="1702713"/>
            <a:ext cx="1223348" cy="461665"/>
          </a:xfrm>
          <a:prstGeom prst="rect">
            <a:avLst/>
          </a:prstGeom>
          <a:noFill/>
          <a:ln w="9525">
            <a:noFill/>
            <a:miter lim="800000"/>
            <a:headEnd/>
            <a:tailEnd/>
          </a:ln>
        </p:spPr>
        <p:txBody>
          <a:bodyPr wrap="none">
            <a:spAutoFit/>
          </a:bodyPr>
          <a:lstStyle/>
          <a:p>
            <a:r>
              <a:rPr lang="en-US" sz="1200" b="1" dirty="0">
                <a:solidFill>
                  <a:schemeClr val="accent6">
                    <a:lumMod val="75000"/>
                  </a:schemeClr>
                </a:solidFill>
                <a:latin typeface="Calibri" panose="020F0502020204030204" pitchFamily="34" charset="0"/>
              </a:rPr>
              <a:t>Entrepreneurial </a:t>
            </a:r>
            <a:br>
              <a:rPr lang="en-US" sz="1200" b="1" dirty="0">
                <a:solidFill>
                  <a:schemeClr val="accent6">
                    <a:lumMod val="75000"/>
                  </a:schemeClr>
                </a:solidFill>
                <a:latin typeface="Calibri" panose="020F0502020204030204" pitchFamily="34" charset="0"/>
              </a:rPr>
            </a:br>
            <a:r>
              <a:rPr lang="en-US" sz="1200" b="1" dirty="0">
                <a:solidFill>
                  <a:schemeClr val="accent6">
                    <a:lumMod val="75000"/>
                  </a:schemeClr>
                </a:solidFill>
                <a:latin typeface="Calibri" panose="020F0502020204030204" pitchFamily="34" charset="0"/>
              </a:rPr>
              <a:t>empowerment</a:t>
            </a:r>
          </a:p>
        </p:txBody>
      </p:sp>
      <p:sp>
        <p:nvSpPr>
          <p:cNvPr id="70" name="Text Box 15"/>
          <p:cNvSpPr txBox="1">
            <a:spLocks noChangeAspect="1" noChangeArrowheads="1"/>
          </p:cNvSpPr>
          <p:nvPr/>
        </p:nvSpPr>
        <p:spPr bwMode="auto">
          <a:xfrm>
            <a:off x="1661619" y="2236113"/>
            <a:ext cx="1717392" cy="461665"/>
          </a:xfrm>
          <a:prstGeom prst="rect">
            <a:avLst/>
          </a:prstGeom>
          <a:noFill/>
          <a:ln w="9525">
            <a:noFill/>
            <a:miter lim="800000"/>
            <a:headEnd/>
            <a:tailEnd/>
          </a:ln>
        </p:spPr>
        <p:txBody>
          <a:bodyPr wrap="square">
            <a:spAutoFit/>
          </a:bodyPr>
          <a:lstStyle/>
          <a:p>
            <a:r>
              <a:rPr lang="en-US" sz="1200" b="1" dirty="0" smtClean="0">
                <a:solidFill>
                  <a:schemeClr val="accent6">
                    <a:lumMod val="75000"/>
                  </a:schemeClr>
                </a:solidFill>
                <a:latin typeface="Calibri" panose="020F0502020204030204" pitchFamily="34" charset="0"/>
              </a:rPr>
              <a:t>Anchor processing </a:t>
            </a:r>
            <a:r>
              <a:rPr lang="en-US" sz="1200" b="1" dirty="0">
                <a:solidFill>
                  <a:schemeClr val="accent6">
                    <a:lumMod val="75000"/>
                  </a:schemeClr>
                </a:solidFill>
                <a:latin typeface="Calibri" panose="020F0502020204030204" pitchFamily="34" charset="0"/>
              </a:rPr>
              <a:t/>
            </a:r>
            <a:br>
              <a:rPr lang="en-US" sz="1200" b="1" dirty="0">
                <a:solidFill>
                  <a:schemeClr val="accent6">
                    <a:lumMod val="75000"/>
                  </a:schemeClr>
                </a:solidFill>
                <a:latin typeface="Calibri" panose="020F0502020204030204" pitchFamily="34" charset="0"/>
              </a:rPr>
            </a:br>
            <a:r>
              <a:rPr lang="en-US" sz="1200" b="1" dirty="0" smtClean="0">
                <a:solidFill>
                  <a:schemeClr val="accent6">
                    <a:lumMod val="75000"/>
                  </a:schemeClr>
                </a:solidFill>
                <a:latin typeface="Calibri" panose="020F0502020204030204" pitchFamily="34" charset="0"/>
              </a:rPr>
              <a:t>firm-based projects</a:t>
            </a:r>
            <a:endParaRPr lang="en-US" sz="1200" b="1" dirty="0">
              <a:solidFill>
                <a:schemeClr val="accent6">
                  <a:lumMod val="75000"/>
                </a:schemeClr>
              </a:solidFill>
              <a:latin typeface="Calibri" panose="020F0502020204030204" pitchFamily="34" charset="0"/>
            </a:endParaRPr>
          </a:p>
        </p:txBody>
      </p:sp>
      <p:sp>
        <p:nvSpPr>
          <p:cNvPr id="71" name="Text Box 15"/>
          <p:cNvSpPr txBox="1">
            <a:spLocks noChangeAspect="1" noChangeArrowheads="1"/>
          </p:cNvSpPr>
          <p:nvPr/>
        </p:nvSpPr>
        <p:spPr bwMode="auto">
          <a:xfrm>
            <a:off x="1064621" y="3455313"/>
            <a:ext cx="1449979" cy="461665"/>
          </a:xfrm>
          <a:prstGeom prst="rect">
            <a:avLst/>
          </a:prstGeom>
          <a:noFill/>
          <a:ln w="9525">
            <a:noFill/>
            <a:miter lim="800000"/>
            <a:headEnd/>
            <a:tailEnd/>
          </a:ln>
        </p:spPr>
        <p:txBody>
          <a:bodyPr wrap="square">
            <a:spAutoFit/>
          </a:bodyPr>
          <a:lstStyle/>
          <a:p>
            <a:r>
              <a:rPr lang="en-US" sz="1200" b="1" dirty="0">
                <a:solidFill>
                  <a:srgbClr val="93A333"/>
                </a:solidFill>
                <a:latin typeface="Calibri" panose="020F0502020204030204" pitchFamily="34" charset="0"/>
              </a:rPr>
              <a:t>Improved </a:t>
            </a:r>
            <a:r>
              <a:rPr lang="en-US" sz="1200" b="1" dirty="0" smtClean="0">
                <a:solidFill>
                  <a:srgbClr val="93A333"/>
                </a:solidFill>
                <a:latin typeface="Calibri" panose="020F0502020204030204" pitchFamily="34" charset="0"/>
              </a:rPr>
              <a:t>food </a:t>
            </a:r>
          </a:p>
          <a:p>
            <a:r>
              <a:rPr lang="en-US" sz="1200" b="1" dirty="0" smtClean="0">
                <a:solidFill>
                  <a:srgbClr val="93A333"/>
                </a:solidFill>
                <a:latin typeface="Calibri" panose="020F0502020204030204" pitchFamily="34" charset="0"/>
              </a:rPr>
              <a:t>security</a:t>
            </a:r>
            <a:endParaRPr lang="en-US" sz="1200" b="1" dirty="0">
              <a:solidFill>
                <a:srgbClr val="93A333"/>
              </a:solidFill>
              <a:latin typeface="Calibri" panose="020F0502020204030204" pitchFamily="34" charset="0"/>
            </a:endParaRPr>
          </a:p>
        </p:txBody>
      </p:sp>
      <p:sp>
        <p:nvSpPr>
          <p:cNvPr id="72" name="Text Box 15"/>
          <p:cNvSpPr txBox="1">
            <a:spLocks noChangeAspect="1" noChangeArrowheads="1"/>
          </p:cNvSpPr>
          <p:nvPr/>
        </p:nvSpPr>
        <p:spPr bwMode="auto">
          <a:xfrm>
            <a:off x="1399681" y="2708796"/>
            <a:ext cx="1837106" cy="276999"/>
          </a:xfrm>
          <a:prstGeom prst="rect">
            <a:avLst/>
          </a:prstGeom>
          <a:noFill/>
          <a:ln w="9525">
            <a:noFill/>
            <a:miter lim="800000"/>
            <a:headEnd/>
            <a:tailEnd/>
          </a:ln>
        </p:spPr>
        <p:txBody>
          <a:bodyPr wrap="none">
            <a:spAutoFit/>
          </a:bodyPr>
          <a:lstStyle/>
          <a:p>
            <a:r>
              <a:rPr lang="en-US" sz="1200" b="1" dirty="0">
                <a:solidFill>
                  <a:srgbClr val="93A333"/>
                </a:solidFill>
                <a:latin typeface="Calibri" panose="020F0502020204030204" pitchFamily="34" charset="0"/>
              </a:rPr>
              <a:t>Value </a:t>
            </a:r>
            <a:r>
              <a:rPr lang="en-US" sz="1200" b="1" dirty="0" smtClean="0">
                <a:solidFill>
                  <a:srgbClr val="93A333"/>
                </a:solidFill>
                <a:latin typeface="Calibri" panose="020F0502020204030204" pitchFamily="34" charset="0"/>
              </a:rPr>
              <a:t>chain enhancement</a:t>
            </a:r>
            <a:endParaRPr lang="en-US" sz="1200" b="1" dirty="0">
              <a:solidFill>
                <a:srgbClr val="93A333"/>
              </a:solidFill>
              <a:latin typeface="Calibri" panose="020F0502020204030204" pitchFamily="34" charset="0"/>
            </a:endParaRPr>
          </a:p>
        </p:txBody>
      </p:sp>
      <p:sp>
        <p:nvSpPr>
          <p:cNvPr id="73" name="Text Box 15"/>
          <p:cNvSpPr txBox="1">
            <a:spLocks noChangeAspect="1" noChangeArrowheads="1"/>
          </p:cNvSpPr>
          <p:nvPr/>
        </p:nvSpPr>
        <p:spPr bwMode="auto">
          <a:xfrm>
            <a:off x="1324389" y="3929063"/>
            <a:ext cx="963790" cy="276999"/>
          </a:xfrm>
          <a:prstGeom prst="rect">
            <a:avLst/>
          </a:prstGeom>
          <a:noFill/>
          <a:ln w="9525">
            <a:noFill/>
            <a:miter lim="800000"/>
            <a:headEnd/>
            <a:tailEnd/>
          </a:ln>
        </p:spPr>
        <p:txBody>
          <a:bodyPr wrap="none">
            <a:spAutoFit/>
          </a:bodyPr>
          <a:lstStyle/>
          <a:p>
            <a:pPr algn="r"/>
            <a:r>
              <a:rPr lang="en-US" sz="1200" b="1" dirty="0">
                <a:solidFill>
                  <a:srgbClr val="93A333"/>
                </a:solidFill>
                <a:latin typeface="Calibri" panose="020F0502020204030204" pitchFamily="34" charset="0"/>
              </a:rPr>
              <a:t>Job creation</a:t>
            </a:r>
          </a:p>
        </p:txBody>
      </p:sp>
      <p:sp>
        <p:nvSpPr>
          <p:cNvPr id="74" name="Text Box 15"/>
          <p:cNvSpPr txBox="1">
            <a:spLocks noChangeAspect="1" noChangeArrowheads="1"/>
          </p:cNvSpPr>
          <p:nvPr/>
        </p:nvSpPr>
        <p:spPr bwMode="auto">
          <a:xfrm>
            <a:off x="1188940" y="2998113"/>
            <a:ext cx="1710596" cy="461665"/>
          </a:xfrm>
          <a:prstGeom prst="rect">
            <a:avLst/>
          </a:prstGeom>
          <a:noFill/>
          <a:ln w="9525">
            <a:noFill/>
            <a:miter lim="800000"/>
            <a:headEnd/>
            <a:tailEnd/>
          </a:ln>
        </p:spPr>
        <p:txBody>
          <a:bodyPr wrap="none">
            <a:spAutoFit/>
          </a:bodyPr>
          <a:lstStyle/>
          <a:p>
            <a:r>
              <a:rPr lang="en-US" sz="1200" b="1" dirty="0" smtClean="0">
                <a:solidFill>
                  <a:srgbClr val="93A333"/>
                </a:solidFill>
                <a:latin typeface="Calibri" panose="020F0502020204030204" pitchFamily="34" charset="0"/>
              </a:rPr>
              <a:t>Increased opportunities</a:t>
            </a:r>
            <a:r>
              <a:rPr lang="en-US" sz="1200" b="1" dirty="0">
                <a:solidFill>
                  <a:srgbClr val="93A333"/>
                </a:solidFill>
                <a:latin typeface="Calibri" panose="020F0502020204030204" pitchFamily="34" charset="0"/>
              </a:rPr>
              <a:t/>
            </a:r>
            <a:br>
              <a:rPr lang="en-US" sz="1200" b="1" dirty="0">
                <a:solidFill>
                  <a:srgbClr val="93A333"/>
                </a:solidFill>
                <a:latin typeface="Calibri" panose="020F0502020204030204" pitchFamily="34" charset="0"/>
              </a:rPr>
            </a:br>
            <a:r>
              <a:rPr lang="en-US" sz="1200" b="1" dirty="0" smtClean="0">
                <a:solidFill>
                  <a:srgbClr val="93A333"/>
                </a:solidFill>
                <a:latin typeface="Calibri" panose="020F0502020204030204" pitchFamily="34" charset="0"/>
              </a:rPr>
              <a:t>for women</a:t>
            </a:r>
            <a:endParaRPr lang="en-US" sz="1200" b="1" dirty="0">
              <a:solidFill>
                <a:srgbClr val="93A333"/>
              </a:solidFill>
              <a:latin typeface="Calibri" panose="020F0502020204030204" pitchFamily="34" charset="0"/>
            </a:endParaRPr>
          </a:p>
        </p:txBody>
      </p:sp>
      <p:sp>
        <p:nvSpPr>
          <p:cNvPr id="75" name="Text Box 15"/>
          <p:cNvSpPr txBox="1">
            <a:spLocks noChangeAspect="1" noChangeArrowheads="1"/>
          </p:cNvSpPr>
          <p:nvPr/>
        </p:nvSpPr>
        <p:spPr bwMode="auto">
          <a:xfrm>
            <a:off x="1618430" y="4191000"/>
            <a:ext cx="1212191" cy="461665"/>
          </a:xfrm>
          <a:prstGeom prst="rect">
            <a:avLst/>
          </a:prstGeom>
          <a:noFill/>
          <a:ln w="9525">
            <a:noFill/>
            <a:miter lim="800000"/>
            <a:headEnd/>
            <a:tailEnd/>
          </a:ln>
        </p:spPr>
        <p:txBody>
          <a:bodyPr wrap="none">
            <a:spAutoFit/>
          </a:bodyPr>
          <a:lstStyle/>
          <a:p>
            <a:r>
              <a:rPr lang="en-US" sz="1200" b="1" dirty="0" smtClean="0">
                <a:solidFill>
                  <a:srgbClr val="93A333"/>
                </a:solidFill>
                <a:latin typeface="Calibri" panose="020F0502020204030204" pitchFamily="34" charset="0"/>
              </a:rPr>
              <a:t>Smallholder </a:t>
            </a:r>
          </a:p>
          <a:p>
            <a:pPr algn="r"/>
            <a:r>
              <a:rPr lang="en-US" sz="1200" b="1" dirty="0" smtClean="0">
                <a:solidFill>
                  <a:srgbClr val="93A333"/>
                </a:solidFill>
                <a:latin typeface="Calibri" panose="020F0502020204030204" pitchFamily="34" charset="0"/>
              </a:rPr>
              <a:t>farmer benefits</a:t>
            </a:r>
            <a:endParaRPr lang="en-US" sz="1200" b="1" dirty="0">
              <a:solidFill>
                <a:srgbClr val="93A333"/>
              </a:solidFill>
              <a:latin typeface="Calibri" panose="020F0502020204030204" pitchFamily="34" charset="0"/>
            </a:endParaRPr>
          </a:p>
        </p:txBody>
      </p:sp>
      <p:sp>
        <p:nvSpPr>
          <p:cNvPr id="76" name="Text Box 15"/>
          <p:cNvSpPr txBox="1">
            <a:spLocks noChangeAspect="1" noChangeArrowheads="1"/>
          </p:cNvSpPr>
          <p:nvPr/>
        </p:nvSpPr>
        <p:spPr bwMode="auto">
          <a:xfrm>
            <a:off x="2502767" y="4869359"/>
            <a:ext cx="2297833" cy="830997"/>
          </a:xfrm>
          <a:prstGeom prst="rect">
            <a:avLst/>
          </a:prstGeom>
          <a:noFill/>
          <a:ln w="9525">
            <a:noFill/>
            <a:miter lim="800000"/>
            <a:headEnd/>
            <a:tailEnd/>
          </a:ln>
        </p:spPr>
        <p:txBody>
          <a:bodyPr wrap="square">
            <a:spAutoFit/>
          </a:bodyPr>
          <a:lstStyle/>
          <a:p>
            <a:r>
              <a:rPr lang="en-US" sz="1200" b="1" dirty="0" smtClean="0">
                <a:solidFill>
                  <a:srgbClr val="93A333"/>
                </a:solidFill>
                <a:latin typeface="Calibri" panose="020F0502020204030204" pitchFamily="34" charset="0"/>
              </a:rPr>
              <a:t>Positive environmental impact </a:t>
            </a:r>
            <a:endParaRPr lang="en-US" sz="1200" b="1" dirty="0">
              <a:solidFill>
                <a:srgbClr val="93A333"/>
              </a:solidFill>
              <a:latin typeface="Calibri" panose="020F0502020204030204" pitchFamily="34" charset="0"/>
            </a:endParaRPr>
          </a:p>
          <a:p>
            <a:r>
              <a:rPr lang="en-US" sz="1200" b="1" dirty="0" smtClean="0">
                <a:solidFill>
                  <a:srgbClr val="93A333"/>
                </a:solidFill>
                <a:latin typeface="Calibri" panose="020F0502020204030204" pitchFamily="34" charset="0"/>
              </a:rPr>
              <a:t>   --Climate change</a:t>
            </a:r>
          </a:p>
          <a:p>
            <a:r>
              <a:rPr lang="en-US" sz="1200" b="1" dirty="0" smtClean="0">
                <a:solidFill>
                  <a:srgbClr val="93A333"/>
                </a:solidFill>
                <a:latin typeface="Calibri" panose="020F0502020204030204" pitchFamily="34" charset="0"/>
              </a:rPr>
              <a:t>   --Water sparing</a:t>
            </a:r>
          </a:p>
          <a:p>
            <a:r>
              <a:rPr lang="en-US" sz="1200" b="1" dirty="0">
                <a:solidFill>
                  <a:srgbClr val="93A333"/>
                </a:solidFill>
                <a:latin typeface="Calibri" panose="020F0502020204030204" pitchFamily="34" charset="0"/>
              </a:rPr>
              <a:t> </a:t>
            </a:r>
            <a:r>
              <a:rPr lang="en-US" sz="1200" b="1" dirty="0" smtClean="0">
                <a:solidFill>
                  <a:srgbClr val="93A333"/>
                </a:solidFill>
                <a:latin typeface="Calibri" panose="020F0502020204030204" pitchFamily="34" charset="0"/>
              </a:rPr>
              <a:t>  --Waste reduction</a:t>
            </a:r>
            <a:endParaRPr lang="en-US" sz="1200" b="1" dirty="0">
              <a:solidFill>
                <a:srgbClr val="93A333"/>
              </a:solidFill>
              <a:latin typeface="Calibri" panose="020F0502020204030204" pitchFamily="34" charset="0"/>
            </a:endParaRPr>
          </a:p>
        </p:txBody>
      </p:sp>
      <p:sp>
        <p:nvSpPr>
          <p:cNvPr id="77" name="Text Box 15"/>
          <p:cNvSpPr txBox="1">
            <a:spLocks noChangeAspect="1" noChangeArrowheads="1"/>
          </p:cNvSpPr>
          <p:nvPr/>
        </p:nvSpPr>
        <p:spPr bwMode="auto">
          <a:xfrm>
            <a:off x="1962150" y="4616450"/>
            <a:ext cx="1442511" cy="276999"/>
          </a:xfrm>
          <a:prstGeom prst="rect">
            <a:avLst/>
          </a:prstGeom>
          <a:noFill/>
          <a:ln w="9525">
            <a:noFill/>
            <a:miter lim="800000"/>
            <a:headEnd/>
            <a:tailEnd/>
          </a:ln>
        </p:spPr>
        <p:txBody>
          <a:bodyPr wrap="none">
            <a:spAutoFit/>
          </a:bodyPr>
          <a:lstStyle/>
          <a:p>
            <a:r>
              <a:rPr lang="en-US" sz="1200" b="1" dirty="0">
                <a:solidFill>
                  <a:srgbClr val="93A333"/>
                </a:solidFill>
                <a:latin typeface="Calibri" panose="020F0502020204030204" pitchFamily="34" charset="0"/>
              </a:rPr>
              <a:t>Improved nutrition </a:t>
            </a:r>
          </a:p>
        </p:txBody>
      </p:sp>
      <p:grpSp>
        <p:nvGrpSpPr>
          <p:cNvPr id="78" name="Group 77"/>
          <p:cNvGrpSpPr>
            <a:grpSpLocks/>
          </p:cNvGrpSpPr>
          <p:nvPr/>
        </p:nvGrpSpPr>
        <p:grpSpPr bwMode="auto">
          <a:xfrm>
            <a:off x="3593533" y="1660950"/>
            <a:ext cx="2057400" cy="2130425"/>
            <a:chOff x="3475811" y="1846229"/>
            <a:chExt cx="2055919" cy="2130818"/>
          </a:xfrm>
        </p:grpSpPr>
        <p:grpSp>
          <p:nvGrpSpPr>
            <p:cNvPr id="79" name="Group 41"/>
            <p:cNvGrpSpPr>
              <a:grpSpLocks/>
            </p:cNvGrpSpPr>
            <p:nvPr/>
          </p:nvGrpSpPr>
          <p:grpSpPr bwMode="auto">
            <a:xfrm>
              <a:off x="3475811" y="1846229"/>
              <a:ext cx="2055919" cy="2130818"/>
              <a:chOff x="2557" y="464"/>
              <a:chExt cx="621" cy="674"/>
            </a:xfrm>
          </p:grpSpPr>
          <p:sp>
            <p:nvSpPr>
              <p:cNvPr id="81" name="Ellipse 138"/>
              <p:cNvSpPr/>
              <p:nvPr/>
            </p:nvSpPr>
            <p:spPr bwMode="auto">
              <a:xfrm>
                <a:off x="2586" y="1018"/>
                <a:ext cx="551" cy="1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a:solidFill>
                    <a:srgbClr val="1F272D"/>
                  </a:solidFill>
                  <a:latin typeface="Calibri" pitchFamily="34" charset="0"/>
                  <a:ea typeface="ＭＳ Ｐゴシック" pitchFamily="-108" charset="-128"/>
                </a:endParaRPr>
              </a:p>
            </p:txBody>
          </p:sp>
          <p:sp>
            <p:nvSpPr>
              <p:cNvPr id="82" name="Ellipse 139"/>
              <p:cNvSpPr>
                <a:spLocks noChangeArrowheads="1"/>
              </p:cNvSpPr>
              <p:nvPr/>
            </p:nvSpPr>
            <p:spPr bwMode="auto">
              <a:xfrm>
                <a:off x="2557" y="464"/>
                <a:ext cx="621" cy="620"/>
              </a:xfrm>
              <a:prstGeom prst="ellipse">
                <a:avLst/>
              </a:prstGeom>
              <a:gradFill rotWithShape="1">
                <a:gsLst>
                  <a:gs pos="0">
                    <a:srgbClr val="336699">
                      <a:alpha val="75000"/>
                    </a:srgbClr>
                  </a:gs>
                  <a:gs pos="100000">
                    <a:srgbClr val="528CC6"/>
                  </a:gs>
                </a:gsLst>
                <a:lin ang="5400000" scaled="1"/>
              </a:gradFill>
              <a:ln w="3175">
                <a:solidFill>
                  <a:srgbClr val="336699"/>
                </a:solidFill>
                <a:miter lim="800000"/>
                <a:headEnd/>
                <a:tailEnd/>
              </a:ln>
            </p:spPr>
            <p:txBody>
              <a:bodyPr anchor="ctr"/>
              <a:lstStyle/>
              <a:p>
                <a:pPr indent="-342900" algn="ctr">
                  <a:buFont typeface="Calibri" pitchFamily="34" charset="0"/>
                  <a:buAutoNum type="arabicPeriod"/>
                </a:pPr>
                <a:endParaRPr lang="en-US" sz="1400">
                  <a:solidFill>
                    <a:srgbClr val="1F272D"/>
                  </a:solidFill>
                  <a:latin typeface="Calibri" pitchFamily="34" charset="0"/>
                </a:endParaRPr>
              </a:p>
            </p:txBody>
          </p:sp>
          <p:sp>
            <p:nvSpPr>
              <p:cNvPr id="83" name="Ellipse 140"/>
              <p:cNvSpPr>
                <a:spLocks noChangeArrowheads="1"/>
              </p:cNvSpPr>
              <p:nvPr/>
            </p:nvSpPr>
            <p:spPr bwMode="auto">
              <a:xfrm>
                <a:off x="2633" y="479"/>
                <a:ext cx="455" cy="33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pitchFamily="34" charset="0"/>
                  <a:buAutoNum type="arabicPeriod"/>
                </a:pPr>
                <a:endParaRPr lang="en-US">
                  <a:solidFill>
                    <a:srgbClr val="1F272D"/>
                  </a:solidFill>
                  <a:latin typeface="Calibri" pitchFamily="34" charset="0"/>
                </a:endParaRPr>
              </a:p>
            </p:txBody>
          </p:sp>
        </p:grpSp>
        <p:sp>
          <p:nvSpPr>
            <p:cNvPr id="80" name="Text Box 15"/>
            <p:cNvSpPr txBox="1">
              <a:spLocks noChangeAspect="1" noChangeArrowheads="1"/>
            </p:cNvSpPr>
            <p:nvPr/>
          </p:nvSpPr>
          <p:spPr bwMode="auto">
            <a:xfrm>
              <a:off x="3606520" y="2559147"/>
              <a:ext cx="1805605" cy="338616"/>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600" b="1" dirty="0" smtClean="0">
                  <a:solidFill>
                    <a:srgbClr val="1F272D"/>
                  </a:solidFill>
                  <a:effectLst>
                    <a:outerShdw blurRad="38100" dist="38100" dir="2700000" algn="tl">
                      <a:srgbClr val="000000">
                        <a:alpha val="43137"/>
                      </a:srgbClr>
                    </a:outerShdw>
                  </a:effectLst>
                  <a:cs typeface="+mn-cs"/>
                </a:rPr>
                <a:t>Profit Motivation</a:t>
              </a:r>
              <a:endParaRPr lang="en-US" sz="1600" b="1" dirty="0">
                <a:solidFill>
                  <a:srgbClr val="1F272D"/>
                </a:solidFill>
                <a:effectLst>
                  <a:outerShdw blurRad="38100" dist="38100" dir="2700000" algn="tl">
                    <a:srgbClr val="000000">
                      <a:alpha val="43137"/>
                    </a:srgbClr>
                  </a:outerShdw>
                </a:effectLst>
                <a:cs typeface="+mn-cs"/>
              </a:endParaRPr>
            </a:p>
          </p:txBody>
        </p:sp>
      </p:grpSp>
      <p:grpSp>
        <p:nvGrpSpPr>
          <p:cNvPr id="84" name="Group 83"/>
          <p:cNvGrpSpPr>
            <a:grpSpLocks/>
          </p:cNvGrpSpPr>
          <p:nvPr/>
        </p:nvGrpSpPr>
        <p:grpSpPr bwMode="auto">
          <a:xfrm>
            <a:off x="2791845" y="2832525"/>
            <a:ext cx="2000250" cy="2143125"/>
            <a:chOff x="2673114" y="3017131"/>
            <a:chExt cx="2000537" cy="2143867"/>
          </a:xfrm>
        </p:grpSpPr>
        <p:grpSp>
          <p:nvGrpSpPr>
            <p:cNvPr id="85" name="Group 46"/>
            <p:cNvGrpSpPr>
              <a:grpSpLocks/>
            </p:cNvGrpSpPr>
            <p:nvPr/>
          </p:nvGrpSpPr>
          <p:grpSpPr bwMode="auto">
            <a:xfrm>
              <a:off x="2673114" y="3017131"/>
              <a:ext cx="2000537" cy="2143867"/>
              <a:chOff x="4079" y="465"/>
              <a:chExt cx="621" cy="674"/>
            </a:xfrm>
          </p:grpSpPr>
          <p:sp>
            <p:nvSpPr>
              <p:cNvPr id="87" name="Ellipse 138"/>
              <p:cNvSpPr/>
              <p:nvPr/>
            </p:nvSpPr>
            <p:spPr bwMode="auto">
              <a:xfrm>
                <a:off x="4108" y="1019"/>
                <a:ext cx="551" cy="1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a:solidFill>
                    <a:srgbClr val="1F272D"/>
                  </a:solidFill>
                  <a:latin typeface="Calibri" pitchFamily="34" charset="0"/>
                  <a:ea typeface="ＭＳ Ｐゴシック" pitchFamily="-108" charset="-128"/>
                </a:endParaRPr>
              </a:p>
            </p:txBody>
          </p:sp>
          <p:sp>
            <p:nvSpPr>
              <p:cNvPr id="88" name="Ellipse 139"/>
              <p:cNvSpPr>
                <a:spLocks noChangeArrowheads="1"/>
              </p:cNvSpPr>
              <p:nvPr/>
            </p:nvSpPr>
            <p:spPr bwMode="auto">
              <a:xfrm>
                <a:off x="4079" y="465"/>
                <a:ext cx="621" cy="620"/>
              </a:xfrm>
              <a:prstGeom prst="ellipse">
                <a:avLst/>
              </a:prstGeom>
              <a:solidFill>
                <a:srgbClr val="91A939">
                  <a:alpha val="74510"/>
                </a:srgbClr>
              </a:solidFill>
              <a:ln w="9525" algn="ctr">
                <a:solidFill>
                  <a:srgbClr val="CADAA9"/>
                </a:solidFill>
                <a:miter lim="800000"/>
                <a:headEnd/>
                <a:tailEnd/>
              </a:ln>
            </p:spPr>
            <p:txBody>
              <a:bodyPr wrap="none" anchor="ctr"/>
              <a:lstStyle/>
              <a:p>
                <a:pPr indent="-342900" algn="ctr">
                  <a:buFont typeface="Calibri" pitchFamily="34" charset="0"/>
                  <a:buAutoNum type="arabicPeriod"/>
                </a:pPr>
                <a:endParaRPr lang="en-US" sz="1400">
                  <a:solidFill>
                    <a:srgbClr val="1F272D"/>
                  </a:solidFill>
                  <a:latin typeface="Calibri" pitchFamily="34" charset="0"/>
                </a:endParaRPr>
              </a:p>
            </p:txBody>
          </p:sp>
          <p:sp>
            <p:nvSpPr>
              <p:cNvPr id="89" name="Ellipse 140"/>
              <p:cNvSpPr>
                <a:spLocks noChangeArrowheads="1"/>
              </p:cNvSpPr>
              <p:nvPr/>
            </p:nvSpPr>
            <p:spPr bwMode="auto">
              <a:xfrm>
                <a:off x="4155" y="480"/>
                <a:ext cx="455" cy="336"/>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pitchFamily="34" charset="0"/>
                  <a:buAutoNum type="arabicPeriod"/>
                </a:pPr>
                <a:endParaRPr lang="en-US">
                  <a:solidFill>
                    <a:srgbClr val="1F272D"/>
                  </a:solidFill>
                  <a:latin typeface="Calibri" pitchFamily="34" charset="0"/>
                </a:endParaRPr>
              </a:p>
            </p:txBody>
          </p:sp>
        </p:grpSp>
        <p:sp>
          <p:nvSpPr>
            <p:cNvPr id="86" name="Text Box 23"/>
            <p:cNvSpPr txBox="1">
              <a:spLocks noChangeAspect="1" noChangeArrowheads="1"/>
            </p:cNvSpPr>
            <p:nvPr/>
          </p:nvSpPr>
          <p:spPr bwMode="auto">
            <a:xfrm>
              <a:off x="2911756" y="4073184"/>
              <a:ext cx="1508963" cy="338671"/>
            </a:xfrm>
            <a:prstGeom prst="rect">
              <a:avLst/>
            </a:prstGeom>
            <a:noFill/>
            <a:ln>
              <a:noFill/>
            </a:ln>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600" b="1" dirty="0" smtClean="0">
                  <a:solidFill>
                    <a:srgbClr val="1F272D"/>
                  </a:solidFill>
                  <a:effectLst>
                    <a:outerShdw blurRad="38100" dist="38100" dir="2700000" algn="tl">
                      <a:srgbClr val="000000">
                        <a:alpha val="43137"/>
                      </a:srgbClr>
                    </a:outerShdw>
                  </a:effectLst>
                  <a:cs typeface="+mn-cs"/>
                </a:rPr>
                <a:t>Social Impact</a:t>
              </a:r>
              <a:endParaRPr lang="en-US" sz="1600" b="1" dirty="0">
                <a:solidFill>
                  <a:srgbClr val="1F272D"/>
                </a:solidFill>
                <a:effectLst>
                  <a:outerShdw blurRad="38100" dist="38100" dir="2700000" algn="tl">
                    <a:srgbClr val="000000">
                      <a:alpha val="43137"/>
                    </a:srgbClr>
                  </a:outerShdw>
                </a:effectLst>
                <a:cs typeface="+mn-cs"/>
              </a:endParaRPr>
            </a:p>
          </p:txBody>
        </p:sp>
      </p:grpSp>
      <p:sp>
        <p:nvSpPr>
          <p:cNvPr id="90" name="TextBox 11"/>
          <p:cNvSpPr txBox="1">
            <a:spLocks noChangeArrowheads="1"/>
          </p:cNvSpPr>
          <p:nvPr/>
        </p:nvSpPr>
        <p:spPr bwMode="auto">
          <a:xfrm rot="16200000">
            <a:off x="-1548172" y="3259723"/>
            <a:ext cx="4044499" cy="338554"/>
          </a:xfrm>
          <a:prstGeom prst="rect">
            <a:avLst/>
          </a:prstGeom>
          <a:noFill/>
          <a:ln w="9525">
            <a:noFill/>
            <a:miter lim="800000"/>
            <a:headEnd/>
            <a:tailEnd/>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smtClean="0">
                <a:ln/>
                <a:solidFill>
                  <a:schemeClr val="bg1">
                    <a:lumMod val="75000"/>
                    <a:lumOff val="25000"/>
                  </a:schemeClr>
                </a:solidFill>
              </a:rPr>
              <a:t>Developing Economies with High GDP</a:t>
            </a:r>
            <a:endParaRPr lang="en-US" sz="1600" b="1" dirty="0">
              <a:ln/>
              <a:solidFill>
                <a:schemeClr val="bg1">
                  <a:lumMod val="75000"/>
                  <a:lumOff val="25000"/>
                </a:schemeClr>
              </a:solidFill>
            </a:endParaRPr>
          </a:p>
        </p:txBody>
      </p:sp>
      <p:sp>
        <p:nvSpPr>
          <p:cNvPr id="91" name="Text Box 15"/>
          <p:cNvSpPr txBox="1">
            <a:spLocks noChangeAspect="1" noChangeArrowheads="1"/>
          </p:cNvSpPr>
          <p:nvPr/>
        </p:nvSpPr>
        <p:spPr bwMode="auto">
          <a:xfrm>
            <a:off x="2438400" y="2921425"/>
            <a:ext cx="4521200" cy="708025"/>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000" b="1" dirty="0" smtClean="0">
                <a:solidFill>
                  <a:srgbClr val="1F272D"/>
                </a:solidFill>
                <a:effectLst>
                  <a:outerShdw blurRad="38100" dist="38100" dir="2700000" algn="tl">
                    <a:srgbClr val="000000">
                      <a:alpha val="43137"/>
                    </a:srgbClr>
                  </a:outerShdw>
                </a:effectLst>
                <a:cs typeface="+mn-cs"/>
              </a:rPr>
              <a:t>Accelerating </a:t>
            </a:r>
          </a:p>
          <a:p>
            <a:pPr algn="ctr" eaLnBrk="1" hangingPunct="1">
              <a:defRPr/>
            </a:pPr>
            <a:r>
              <a:rPr lang="en-US" sz="2000" b="1" dirty="0" smtClean="0">
                <a:solidFill>
                  <a:srgbClr val="1F272D"/>
                </a:solidFill>
                <a:effectLst>
                  <a:outerShdw blurRad="38100" dist="38100" dir="2700000" algn="tl">
                    <a:srgbClr val="000000">
                      <a:alpha val="43137"/>
                    </a:srgbClr>
                  </a:outerShdw>
                </a:effectLst>
                <a:cs typeface="+mn-cs"/>
              </a:rPr>
              <a:t>Economic Development</a:t>
            </a:r>
            <a:endParaRPr lang="en-US" sz="2000" b="1" dirty="0">
              <a:solidFill>
                <a:srgbClr val="1F272D"/>
              </a:solidFill>
              <a:effectLst>
                <a:outerShdw blurRad="38100" dist="38100" dir="2700000" algn="tl">
                  <a:srgbClr val="000000">
                    <a:alpha val="43137"/>
                  </a:srgbClr>
                </a:outerShdw>
              </a:effectLst>
              <a:cs typeface="+mn-cs"/>
            </a:endParaRPr>
          </a:p>
        </p:txBody>
      </p:sp>
      <p:sp>
        <p:nvSpPr>
          <p:cNvPr id="92" name="Text Box 15"/>
          <p:cNvSpPr txBox="1">
            <a:spLocks noChangeAspect="1" noChangeArrowheads="1"/>
          </p:cNvSpPr>
          <p:nvPr/>
        </p:nvSpPr>
        <p:spPr bwMode="auto">
          <a:xfrm>
            <a:off x="4402199" y="5224790"/>
            <a:ext cx="1796710" cy="276999"/>
          </a:xfrm>
          <a:prstGeom prst="rect">
            <a:avLst/>
          </a:prstGeom>
          <a:noFill/>
          <a:ln w="9525">
            <a:noFill/>
            <a:miter lim="800000"/>
            <a:headEnd/>
            <a:tailEnd/>
          </a:ln>
        </p:spPr>
        <p:txBody>
          <a:bodyPr wrap="none">
            <a:spAutoFit/>
          </a:bodyPr>
          <a:lstStyle/>
          <a:p>
            <a:pPr algn="ctr"/>
            <a:r>
              <a:rPr lang="en-US" sz="1200" b="1" dirty="0" smtClean="0">
                <a:solidFill>
                  <a:srgbClr val="FF6600"/>
                </a:solidFill>
                <a:latin typeface="Calibri" panose="020F0502020204030204" pitchFamily="34" charset="0"/>
              </a:rPr>
              <a:t>Strategic Project Partners</a:t>
            </a:r>
            <a:endParaRPr lang="en-US" sz="1200" b="1" dirty="0">
              <a:solidFill>
                <a:srgbClr val="FF6600"/>
              </a:solidFill>
              <a:latin typeface="Calibri" panose="020F0502020204030204" pitchFamily="34" charset="0"/>
            </a:endParaRPr>
          </a:p>
        </p:txBody>
      </p:sp>
      <p:sp>
        <p:nvSpPr>
          <p:cNvPr id="93" name="Oval 92"/>
          <p:cNvSpPr/>
          <p:nvPr/>
        </p:nvSpPr>
        <p:spPr>
          <a:xfrm>
            <a:off x="914400" y="1336615"/>
            <a:ext cx="7241180" cy="4635922"/>
          </a:xfrm>
          <a:prstGeom prst="ellipse">
            <a:avLst/>
          </a:prstGeom>
          <a:no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5"/>
          <p:cNvSpPr txBox="1">
            <a:spLocks noChangeAspect="1" noChangeArrowheads="1"/>
          </p:cNvSpPr>
          <p:nvPr/>
        </p:nvSpPr>
        <p:spPr bwMode="auto">
          <a:xfrm>
            <a:off x="2865438" y="914400"/>
            <a:ext cx="3413125" cy="338554"/>
          </a:xfrm>
          <a:prstGeom prst="rect">
            <a:avLst/>
          </a:prstGeom>
          <a:noFill/>
          <a:ln w="9525">
            <a:noFill/>
            <a:miter lim="800000"/>
            <a:headEnd/>
            <a:tailEnd/>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ctr">
              <a:defRPr sz="1600" b="1">
                <a:ln/>
                <a:solidFill>
                  <a:schemeClr val="bg1">
                    <a:lumMod val="75000"/>
                    <a:lumOff val="25000"/>
                  </a:schemeClr>
                </a:solidFill>
              </a:defRPr>
            </a:lvl1pPr>
          </a:lstStyle>
          <a:p>
            <a:r>
              <a:rPr lang="en-US" dirty="0"/>
              <a:t>Sector Specific – Dairy</a:t>
            </a:r>
          </a:p>
        </p:txBody>
      </p:sp>
    </p:spTree>
    <p:extLst>
      <p:ext uri="{BB962C8B-B14F-4D97-AF65-F5344CB8AC3E}">
        <p14:creationId xmlns:p14="http://schemas.microsoft.com/office/powerpoint/2010/main" val="1697982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Effect transition="in" filter="fade">
                                      <p:cBhvr>
                                        <p:cTn id="9" dur="1000"/>
                                        <p:tgtEl>
                                          <p:spTgt spid="78"/>
                                        </p:tgtEl>
                                      </p:cBhvr>
                                    </p:animEffect>
                                  </p:childTnLst>
                                </p:cTn>
                              </p:par>
                              <p:par>
                                <p:cTn id="10" presetID="53" presetClass="entr" presetSubtype="16"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p:cTn id="12" dur="1000" fill="hold"/>
                                        <p:tgtEl>
                                          <p:spTgt spid="84"/>
                                        </p:tgtEl>
                                        <p:attrNameLst>
                                          <p:attrName>ppt_w</p:attrName>
                                        </p:attrNameLst>
                                      </p:cBhvr>
                                      <p:tavLst>
                                        <p:tav tm="0">
                                          <p:val>
                                            <p:fltVal val="0"/>
                                          </p:val>
                                        </p:tav>
                                        <p:tav tm="100000">
                                          <p:val>
                                            <p:strVal val="#ppt_w"/>
                                          </p:val>
                                        </p:tav>
                                      </p:tavLst>
                                    </p:anim>
                                    <p:anim calcmode="lin" valueType="num">
                                      <p:cBhvr>
                                        <p:cTn id="13" dur="1000" fill="hold"/>
                                        <p:tgtEl>
                                          <p:spTgt spid="84"/>
                                        </p:tgtEl>
                                        <p:attrNameLst>
                                          <p:attrName>ppt_h</p:attrName>
                                        </p:attrNameLst>
                                      </p:cBhvr>
                                      <p:tavLst>
                                        <p:tav tm="0">
                                          <p:val>
                                            <p:fltVal val="0"/>
                                          </p:val>
                                        </p:tav>
                                        <p:tav tm="100000">
                                          <p:val>
                                            <p:strVal val="#ppt_h"/>
                                          </p:val>
                                        </p:tav>
                                      </p:tavLst>
                                    </p:anim>
                                    <p:animEffect transition="in" filter="fade">
                                      <p:cBhvr>
                                        <p:cTn id="14" dur="1000"/>
                                        <p:tgtEl>
                                          <p:spTgt spid="84"/>
                                        </p:tgtEl>
                                      </p:cBhvr>
                                    </p:animEffect>
                                  </p:childTnLst>
                                </p:cTn>
                              </p:par>
                              <p:par>
                                <p:cTn id="15" presetID="53" presetClass="entr" presetSubtype="16"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animEffect transition="in" filter="fade">
                                      <p:cBhvr>
                                        <p:cTn id="1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hub concept</a:t>
            </a:r>
            <a:endParaRPr lang="en-US" dirty="0"/>
          </a:p>
        </p:txBody>
      </p:sp>
      <p:sp>
        <p:nvSpPr>
          <p:cNvPr id="91" name="Rounded Rectangle 90"/>
          <p:cNvSpPr/>
          <p:nvPr/>
        </p:nvSpPr>
        <p:spPr>
          <a:xfrm>
            <a:off x="201529" y="5791200"/>
            <a:ext cx="3852312" cy="317691"/>
          </a:xfrm>
          <a:prstGeom prst="roundRect">
            <a:avLst/>
          </a:prstGeom>
          <a:solidFill>
            <a:srgbClr val="DDD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92" name="Chart 91"/>
          <p:cNvGraphicFramePr/>
          <p:nvPr>
            <p:extLst>
              <p:ext uri="{D42A27DB-BD31-4B8C-83A1-F6EECF244321}">
                <p14:modId xmlns:p14="http://schemas.microsoft.com/office/powerpoint/2010/main" val="1518679972"/>
              </p:ext>
            </p:extLst>
          </p:nvPr>
        </p:nvGraphicFramePr>
        <p:xfrm>
          <a:off x="336288" y="521179"/>
          <a:ext cx="6637052" cy="4951045"/>
        </p:xfrm>
        <a:graphic>
          <a:graphicData uri="http://schemas.openxmlformats.org/drawingml/2006/chart">
            <c:chart xmlns:c="http://schemas.openxmlformats.org/drawingml/2006/chart" xmlns:r="http://schemas.openxmlformats.org/officeDocument/2006/relationships" r:id="rId2"/>
          </a:graphicData>
        </a:graphic>
      </p:graphicFrame>
      <p:sp>
        <p:nvSpPr>
          <p:cNvPr id="93" name="TextBox 92"/>
          <p:cNvSpPr txBox="1"/>
          <p:nvPr/>
        </p:nvSpPr>
        <p:spPr>
          <a:xfrm>
            <a:off x="1783773" y="1772522"/>
            <a:ext cx="1483058" cy="276999"/>
          </a:xfrm>
          <a:prstGeom prst="rect">
            <a:avLst/>
          </a:prstGeom>
          <a:noFill/>
        </p:spPr>
        <p:txBody>
          <a:bodyPr wrap="square" rtlCol="0">
            <a:spAutoFit/>
          </a:bodyPr>
          <a:lstStyle/>
          <a:p>
            <a:pPr algn="ctr"/>
            <a:r>
              <a:rPr lang="en-US" sz="1200" b="1" dirty="0" smtClean="0">
                <a:solidFill>
                  <a:schemeClr val="accent6">
                    <a:lumMod val="75000"/>
                  </a:schemeClr>
                </a:solidFill>
              </a:rPr>
              <a:t>GENETICS</a:t>
            </a:r>
            <a:endParaRPr lang="en-US" sz="1200" b="1" dirty="0">
              <a:solidFill>
                <a:schemeClr val="accent6">
                  <a:lumMod val="75000"/>
                </a:schemeClr>
              </a:solidFill>
            </a:endParaRPr>
          </a:p>
        </p:txBody>
      </p:sp>
      <p:sp>
        <p:nvSpPr>
          <p:cNvPr id="94" name="TextBox 93"/>
          <p:cNvSpPr txBox="1"/>
          <p:nvPr/>
        </p:nvSpPr>
        <p:spPr>
          <a:xfrm>
            <a:off x="2899881" y="1714498"/>
            <a:ext cx="1483058" cy="461665"/>
          </a:xfrm>
          <a:prstGeom prst="rect">
            <a:avLst/>
          </a:prstGeom>
          <a:noFill/>
        </p:spPr>
        <p:txBody>
          <a:bodyPr wrap="square" rtlCol="0">
            <a:spAutoFit/>
          </a:bodyPr>
          <a:lstStyle/>
          <a:p>
            <a:pPr algn="ctr"/>
            <a:r>
              <a:rPr lang="en-US" sz="1200" b="1" dirty="0" smtClean="0"/>
              <a:t>VETERINARY SERVICES</a:t>
            </a:r>
            <a:endParaRPr lang="en-US" sz="1200" b="1" dirty="0"/>
          </a:p>
        </p:txBody>
      </p:sp>
      <p:sp>
        <p:nvSpPr>
          <p:cNvPr id="95" name="TextBox 94"/>
          <p:cNvSpPr txBox="1"/>
          <p:nvPr/>
        </p:nvSpPr>
        <p:spPr>
          <a:xfrm>
            <a:off x="1193112" y="2454492"/>
            <a:ext cx="1166780" cy="461118"/>
          </a:xfrm>
          <a:prstGeom prst="rect">
            <a:avLst/>
          </a:prstGeom>
          <a:noFill/>
        </p:spPr>
        <p:txBody>
          <a:bodyPr wrap="square" rtlCol="0">
            <a:spAutoFit/>
          </a:bodyPr>
          <a:lstStyle/>
          <a:p>
            <a:pPr algn="ctr"/>
            <a:r>
              <a:rPr lang="en-US" sz="1200" b="1" dirty="0" smtClean="0">
                <a:solidFill>
                  <a:schemeClr val="accent6">
                    <a:lumMod val="75000"/>
                  </a:schemeClr>
                </a:solidFill>
              </a:rPr>
              <a:t>RECORD KEEPING</a:t>
            </a:r>
            <a:endParaRPr lang="en-US" sz="1200" b="1" dirty="0">
              <a:solidFill>
                <a:schemeClr val="accent6">
                  <a:lumMod val="75000"/>
                </a:schemeClr>
              </a:solidFill>
            </a:endParaRPr>
          </a:p>
        </p:txBody>
      </p:sp>
      <p:sp>
        <p:nvSpPr>
          <p:cNvPr id="96" name="TextBox 95"/>
          <p:cNvSpPr txBox="1"/>
          <p:nvPr/>
        </p:nvSpPr>
        <p:spPr>
          <a:xfrm>
            <a:off x="1249025" y="3163669"/>
            <a:ext cx="1483058" cy="646331"/>
          </a:xfrm>
          <a:prstGeom prst="rect">
            <a:avLst/>
          </a:prstGeom>
          <a:noFill/>
        </p:spPr>
        <p:txBody>
          <a:bodyPr wrap="square" rtlCol="0">
            <a:spAutoFit/>
          </a:bodyPr>
          <a:lstStyle/>
          <a:p>
            <a:pPr algn="ctr"/>
            <a:r>
              <a:rPr lang="en-US" sz="1200" b="1" dirty="0" smtClean="0">
                <a:solidFill>
                  <a:schemeClr val="accent6">
                    <a:lumMod val="75000"/>
                  </a:schemeClr>
                </a:solidFill>
              </a:rPr>
              <a:t>MILK COLLECTION-QUALITY</a:t>
            </a:r>
            <a:endParaRPr lang="en-US" sz="1200" b="1" dirty="0">
              <a:solidFill>
                <a:schemeClr val="accent6">
                  <a:lumMod val="75000"/>
                </a:schemeClr>
              </a:solidFill>
            </a:endParaRPr>
          </a:p>
        </p:txBody>
      </p:sp>
      <p:sp>
        <p:nvSpPr>
          <p:cNvPr id="97" name="TextBox 96"/>
          <p:cNvSpPr txBox="1"/>
          <p:nvPr/>
        </p:nvSpPr>
        <p:spPr>
          <a:xfrm>
            <a:off x="1969758" y="4034135"/>
            <a:ext cx="1107923" cy="461665"/>
          </a:xfrm>
          <a:prstGeom prst="rect">
            <a:avLst/>
          </a:prstGeom>
          <a:noFill/>
        </p:spPr>
        <p:txBody>
          <a:bodyPr wrap="square" rtlCol="0">
            <a:spAutoFit/>
          </a:bodyPr>
          <a:lstStyle/>
          <a:p>
            <a:pPr algn="ctr"/>
            <a:r>
              <a:rPr lang="en-US" sz="1200" b="1" dirty="0" smtClean="0">
                <a:solidFill>
                  <a:schemeClr val="accent6">
                    <a:lumMod val="75000"/>
                  </a:schemeClr>
                </a:solidFill>
              </a:rPr>
              <a:t>ANIMAL HEALTH</a:t>
            </a:r>
            <a:endParaRPr lang="en-US" sz="1200" b="1" dirty="0">
              <a:solidFill>
                <a:schemeClr val="accent6">
                  <a:lumMod val="75000"/>
                </a:schemeClr>
              </a:solidFill>
            </a:endParaRPr>
          </a:p>
        </p:txBody>
      </p:sp>
      <p:sp>
        <p:nvSpPr>
          <p:cNvPr id="98" name="TextBox 97"/>
          <p:cNvSpPr txBox="1"/>
          <p:nvPr/>
        </p:nvSpPr>
        <p:spPr>
          <a:xfrm>
            <a:off x="3451089" y="2520532"/>
            <a:ext cx="1483058" cy="461665"/>
          </a:xfrm>
          <a:prstGeom prst="rect">
            <a:avLst/>
          </a:prstGeom>
          <a:noFill/>
        </p:spPr>
        <p:txBody>
          <a:bodyPr wrap="square" rtlCol="0">
            <a:spAutoFit/>
          </a:bodyPr>
          <a:lstStyle/>
          <a:p>
            <a:pPr algn="ctr"/>
            <a:r>
              <a:rPr lang="en-US" sz="1200" b="1" dirty="0" smtClean="0"/>
              <a:t>ARTIFICIAL INSEMINATION</a:t>
            </a:r>
            <a:endParaRPr lang="en-US" sz="1200" b="1" dirty="0"/>
          </a:p>
        </p:txBody>
      </p:sp>
      <p:sp>
        <p:nvSpPr>
          <p:cNvPr id="99" name="TextBox 98"/>
          <p:cNvSpPr txBox="1"/>
          <p:nvPr/>
        </p:nvSpPr>
        <p:spPr>
          <a:xfrm>
            <a:off x="3077681" y="4012815"/>
            <a:ext cx="1055060" cy="461665"/>
          </a:xfrm>
          <a:prstGeom prst="rect">
            <a:avLst/>
          </a:prstGeom>
          <a:noFill/>
        </p:spPr>
        <p:txBody>
          <a:bodyPr wrap="square" rtlCol="0">
            <a:spAutoFit/>
          </a:bodyPr>
          <a:lstStyle/>
          <a:p>
            <a:pPr algn="ctr"/>
            <a:r>
              <a:rPr lang="en-US" sz="1200" b="1" dirty="0" smtClean="0"/>
              <a:t>FEED NUTRITION</a:t>
            </a:r>
            <a:endParaRPr lang="en-US" sz="1200" b="1" dirty="0"/>
          </a:p>
        </p:txBody>
      </p:sp>
      <p:sp>
        <p:nvSpPr>
          <p:cNvPr id="100" name="TextBox 99"/>
          <p:cNvSpPr txBox="1"/>
          <p:nvPr/>
        </p:nvSpPr>
        <p:spPr>
          <a:xfrm>
            <a:off x="3263073" y="3134518"/>
            <a:ext cx="1671074" cy="461665"/>
          </a:xfrm>
          <a:prstGeom prst="rect">
            <a:avLst/>
          </a:prstGeom>
          <a:noFill/>
        </p:spPr>
        <p:txBody>
          <a:bodyPr wrap="square" rtlCol="0">
            <a:spAutoFit/>
          </a:bodyPr>
          <a:lstStyle/>
          <a:p>
            <a:pPr algn="ctr"/>
            <a:r>
              <a:rPr lang="en-US" sz="1200" b="1" dirty="0" smtClean="0"/>
              <a:t>FORAGE PRESERVATION</a:t>
            </a:r>
            <a:endParaRPr lang="en-US" sz="1200" b="1" dirty="0"/>
          </a:p>
        </p:txBody>
      </p:sp>
      <p:sp>
        <p:nvSpPr>
          <p:cNvPr id="101" name="Rounded Rectangle 100"/>
          <p:cNvSpPr/>
          <p:nvPr/>
        </p:nvSpPr>
        <p:spPr>
          <a:xfrm>
            <a:off x="299222" y="5832396"/>
            <a:ext cx="232673" cy="2286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2" name="TextBox 101"/>
          <p:cNvSpPr txBox="1"/>
          <p:nvPr/>
        </p:nvSpPr>
        <p:spPr>
          <a:xfrm>
            <a:off x="531895" y="5815891"/>
            <a:ext cx="1864613" cy="261610"/>
          </a:xfrm>
          <a:prstGeom prst="rect">
            <a:avLst/>
          </a:prstGeom>
          <a:noFill/>
        </p:spPr>
        <p:txBody>
          <a:bodyPr wrap="none" rtlCol="0">
            <a:spAutoFit/>
          </a:bodyPr>
          <a:lstStyle/>
          <a:p>
            <a:r>
              <a:rPr lang="en-US" sz="1100" dirty="0" smtClean="0">
                <a:solidFill>
                  <a:schemeClr val="bg1"/>
                </a:solidFill>
              </a:rPr>
              <a:t>SMALL HOLDER FARMERS</a:t>
            </a:r>
            <a:endParaRPr lang="en-US" sz="1100" dirty="0">
              <a:solidFill>
                <a:schemeClr val="bg1"/>
              </a:solidFill>
            </a:endParaRPr>
          </a:p>
        </p:txBody>
      </p:sp>
      <p:sp>
        <p:nvSpPr>
          <p:cNvPr id="103" name="TextBox 102"/>
          <p:cNvSpPr txBox="1"/>
          <p:nvPr/>
        </p:nvSpPr>
        <p:spPr>
          <a:xfrm>
            <a:off x="2775557" y="5815891"/>
            <a:ext cx="1172116" cy="261610"/>
          </a:xfrm>
          <a:prstGeom prst="rect">
            <a:avLst/>
          </a:prstGeom>
          <a:noFill/>
        </p:spPr>
        <p:txBody>
          <a:bodyPr wrap="none" rtlCol="0">
            <a:spAutoFit/>
          </a:bodyPr>
          <a:lstStyle/>
          <a:p>
            <a:r>
              <a:rPr lang="en-US" sz="1100" dirty="0" smtClean="0">
                <a:solidFill>
                  <a:schemeClr val="bg1"/>
                </a:solidFill>
              </a:rPr>
              <a:t>SATELLITE HUBS</a:t>
            </a:r>
            <a:endParaRPr lang="en-US" sz="1100" dirty="0">
              <a:solidFill>
                <a:schemeClr val="bg1"/>
              </a:solidFill>
            </a:endParaRPr>
          </a:p>
        </p:txBody>
      </p:sp>
      <p:sp>
        <p:nvSpPr>
          <p:cNvPr id="104" name="Oval 103"/>
          <p:cNvSpPr/>
          <p:nvPr/>
        </p:nvSpPr>
        <p:spPr>
          <a:xfrm>
            <a:off x="2546957" y="5832396"/>
            <a:ext cx="228600" cy="2286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105" name="Straight Connector 104"/>
          <p:cNvCxnSpPr/>
          <p:nvPr/>
        </p:nvCxnSpPr>
        <p:spPr>
          <a:xfrm flipV="1">
            <a:off x="2359892" y="4801009"/>
            <a:ext cx="0" cy="304391"/>
          </a:xfrm>
          <a:prstGeom prst="line">
            <a:avLst/>
          </a:prstGeom>
          <a:ln w="19050">
            <a:solidFill>
              <a:srgbClr val="91A939"/>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6" name="Rounded Rectangle 105"/>
          <p:cNvSpPr/>
          <p:nvPr/>
        </p:nvSpPr>
        <p:spPr>
          <a:xfrm>
            <a:off x="261485" y="1509397"/>
            <a:ext cx="457200" cy="457200"/>
          </a:xfrm>
          <a:prstGeom prst="roundRect">
            <a:avLst/>
          </a:prstGeom>
          <a:ln>
            <a:solidFill>
              <a:srgbClr val="17629E"/>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07" name="Rounded Rectangle 106"/>
          <p:cNvSpPr/>
          <p:nvPr/>
        </p:nvSpPr>
        <p:spPr>
          <a:xfrm>
            <a:off x="261485" y="2054580"/>
            <a:ext cx="457200" cy="457200"/>
          </a:xfrm>
          <a:prstGeom prst="roundRect">
            <a:avLst/>
          </a:prstGeom>
          <a:ln>
            <a:solidFill>
              <a:srgbClr val="17629E"/>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08" name="Rounded Rectangle 107"/>
          <p:cNvSpPr/>
          <p:nvPr/>
        </p:nvSpPr>
        <p:spPr>
          <a:xfrm>
            <a:off x="261485" y="2609569"/>
            <a:ext cx="457200" cy="457200"/>
          </a:xfrm>
          <a:prstGeom prst="roundRect">
            <a:avLst/>
          </a:prstGeom>
          <a:ln>
            <a:solidFill>
              <a:srgbClr val="17629E"/>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09" name="Rounded Rectangle 108"/>
          <p:cNvSpPr/>
          <p:nvPr/>
        </p:nvSpPr>
        <p:spPr>
          <a:xfrm>
            <a:off x="261485" y="3153085"/>
            <a:ext cx="457200" cy="457200"/>
          </a:xfrm>
          <a:prstGeom prst="roundRect">
            <a:avLst/>
          </a:prstGeom>
          <a:ln>
            <a:solidFill>
              <a:srgbClr val="17629E"/>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10" name="Rounded Rectangle 109"/>
          <p:cNvSpPr/>
          <p:nvPr/>
        </p:nvSpPr>
        <p:spPr>
          <a:xfrm>
            <a:off x="261485" y="3721418"/>
            <a:ext cx="457200" cy="457200"/>
          </a:xfrm>
          <a:prstGeom prst="roundRect">
            <a:avLst/>
          </a:prstGeom>
          <a:ln>
            <a:solidFill>
              <a:srgbClr val="17629E"/>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11" name="Rounded Rectangle 110"/>
          <p:cNvSpPr/>
          <p:nvPr/>
        </p:nvSpPr>
        <p:spPr>
          <a:xfrm>
            <a:off x="261485" y="4293571"/>
            <a:ext cx="457200" cy="457200"/>
          </a:xfrm>
          <a:prstGeom prst="roundRect">
            <a:avLst/>
          </a:prstGeom>
          <a:ln>
            <a:solidFill>
              <a:srgbClr val="17629E"/>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112" name="Oval 111"/>
          <p:cNvSpPr/>
          <p:nvPr/>
        </p:nvSpPr>
        <p:spPr>
          <a:xfrm>
            <a:off x="3472820" y="5181600"/>
            <a:ext cx="457200" cy="457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cxnSp>
        <p:nvCxnSpPr>
          <p:cNvPr id="113" name="Straight Connector 112"/>
          <p:cNvCxnSpPr/>
          <p:nvPr/>
        </p:nvCxnSpPr>
        <p:spPr>
          <a:xfrm>
            <a:off x="871089" y="2838169"/>
            <a:ext cx="377936" cy="63787"/>
          </a:xfrm>
          <a:prstGeom prst="line">
            <a:avLst/>
          </a:prstGeom>
          <a:ln w="19050">
            <a:solidFill>
              <a:srgbClr val="17629E"/>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4" name="Right Arrow 113"/>
          <p:cNvSpPr/>
          <p:nvPr/>
        </p:nvSpPr>
        <p:spPr>
          <a:xfrm>
            <a:off x="5128065" y="2796658"/>
            <a:ext cx="829479" cy="513160"/>
          </a:xfrm>
          <a:prstGeom prst="rightArrow">
            <a:avLst>
              <a:gd name="adj1" fmla="val 50000"/>
              <a:gd name="adj2" fmla="val 43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15" name="TextBox 114"/>
          <p:cNvSpPr txBox="1"/>
          <p:nvPr/>
        </p:nvSpPr>
        <p:spPr>
          <a:xfrm>
            <a:off x="5105400" y="2488859"/>
            <a:ext cx="692818" cy="369332"/>
          </a:xfrm>
          <a:prstGeom prst="rect">
            <a:avLst/>
          </a:prstGeom>
          <a:noFill/>
        </p:spPr>
        <p:txBody>
          <a:bodyPr wrap="none" rtlCol="0">
            <a:spAutoFit/>
          </a:bodyPr>
          <a:lstStyle/>
          <a:p>
            <a:r>
              <a:rPr lang="en-US" dirty="0" smtClean="0">
                <a:ln w="0"/>
                <a:solidFill>
                  <a:schemeClr val="bg1"/>
                </a:solidFill>
                <a:effectLst>
                  <a:outerShdw blurRad="38100" dist="25400" dir="5400000" algn="ctr" rotWithShape="0">
                    <a:srgbClr val="6E747A">
                      <a:alpha val="43000"/>
                    </a:srgbClr>
                  </a:outerShdw>
                </a:effectLst>
              </a:rPr>
              <a:t>MILK</a:t>
            </a:r>
            <a:endParaRPr lang="en-US" dirty="0">
              <a:solidFill>
                <a:schemeClr val="bg1"/>
              </a:solidFill>
            </a:endParaRPr>
          </a:p>
        </p:txBody>
      </p:sp>
      <p:pic>
        <p:nvPicPr>
          <p:cNvPr id="116" name="Picture 1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4061486"/>
            <a:ext cx="2092640" cy="1694709"/>
          </a:xfrm>
          <a:prstGeom prst="rect">
            <a:avLst/>
          </a:prstGeom>
          <a:ln>
            <a:noFill/>
          </a:ln>
          <a:effectLst>
            <a:outerShdw blurRad="292100" dist="139700" dir="2700000" algn="tl" rotWithShape="0">
              <a:srgbClr val="333333">
                <a:alpha val="65000"/>
              </a:srgbClr>
            </a:outerShdw>
          </a:effectLst>
        </p:spPr>
      </p:pic>
      <p:cxnSp>
        <p:nvCxnSpPr>
          <p:cNvPr id="117" name="Straight Connector 116"/>
          <p:cNvCxnSpPr/>
          <p:nvPr/>
        </p:nvCxnSpPr>
        <p:spPr>
          <a:xfrm>
            <a:off x="871089" y="1823795"/>
            <a:ext cx="377936" cy="252046"/>
          </a:xfrm>
          <a:prstGeom prst="line">
            <a:avLst/>
          </a:prstGeom>
          <a:ln w="19050">
            <a:solidFill>
              <a:srgbClr val="17629E"/>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871089" y="2329983"/>
            <a:ext cx="377936" cy="171637"/>
          </a:xfrm>
          <a:prstGeom prst="line">
            <a:avLst/>
          </a:prstGeom>
          <a:ln w="19050">
            <a:solidFill>
              <a:srgbClr val="17629E"/>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871089" y="4245320"/>
            <a:ext cx="389659" cy="285056"/>
          </a:xfrm>
          <a:prstGeom prst="line">
            <a:avLst/>
          </a:prstGeom>
          <a:ln w="19050">
            <a:solidFill>
              <a:srgbClr val="17629E"/>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871089" y="3801306"/>
            <a:ext cx="401381" cy="178229"/>
          </a:xfrm>
          <a:prstGeom prst="line">
            <a:avLst/>
          </a:prstGeom>
          <a:ln w="19050">
            <a:solidFill>
              <a:srgbClr val="17629E"/>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871089" y="3307738"/>
            <a:ext cx="377936" cy="63787"/>
          </a:xfrm>
          <a:prstGeom prst="line">
            <a:avLst/>
          </a:prstGeom>
          <a:ln w="19050">
            <a:solidFill>
              <a:srgbClr val="17629E"/>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 name="Right Arrow 121"/>
          <p:cNvSpPr/>
          <p:nvPr/>
        </p:nvSpPr>
        <p:spPr>
          <a:xfrm rot="5400000">
            <a:off x="7162171" y="3486390"/>
            <a:ext cx="509210" cy="513160"/>
          </a:xfrm>
          <a:prstGeom prst="rightArrow">
            <a:avLst>
              <a:gd name="adj1" fmla="val 50000"/>
              <a:gd name="adj2" fmla="val 43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23" name="TextBox 122"/>
          <p:cNvSpPr txBox="1"/>
          <p:nvPr/>
        </p:nvSpPr>
        <p:spPr>
          <a:xfrm rot="16200000">
            <a:off x="7947861" y="2396929"/>
            <a:ext cx="1542410" cy="369332"/>
          </a:xfrm>
          <a:prstGeom prst="rect">
            <a:avLst/>
          </a:prstGeom>
          <a:noFill/>
        </p:spPr>
        <p:txBody>
          <a:bodyPr wrap="none" rtlCol="0">
            <a:spAutoFit/>
          </a:bodyPr>
          <a:lstStyle/>
          <a:p>
            <a:pPr algn="ctr"/>
            <a:r>
              <a:rPr lang="en-US" dirty="0" smtClean="0">
                <a:solidFill>
                  <a:schemeClr val="bg1"/>
                </a:solidFill>
              </a:rPr>
              <a:t>PROCESSOR</a:t>
            </a:r>
            <a:endParaRPr lang="en-US" dirty="0">
              <a:solidFill>
                <a:schemeClr val="bg1"/>
              </a:solidFill>
            </a:endParaRPr>
          </a:p>
        </p:txBody>
      </p:sp>
      <p:sp>
        <p:nvSpPr>
          <p:cNvPr id="124" name="TextBox 123"/>
          <p:cNvSpPr txBox="1"/>
          <p:nvPr/>
        </p:nvSpPr>
        <p:spPr>
          <a:xfrm rot="16200000">
            <a:off x="7977554" y="4739563"/>
            <a:ext cx="1513802" cy="338554"/>
          </a:xfrm>
          <a:prstGeom prst="rect">
            <a:avLst/>
          </a:prstGeom>
          <a:noFill/>
        </p:spPr>
        <p:txBody>
          <a:bodyPr wrap="square" rtlCol="0">
            <a:spAutoFit/>
          </a:bodyPr>
          <a:lstStyle/>
          <a:p>
            <a:pPr algn="ctr"/>
            <a:r>
              <a:rPr lang="en-US" sz="1600" dirty="0" smtClean="0">
                <a:solidFill>
                  <a:schemeClr val="bg1"/>
                </a:solidFill>
              </a:rPr>
              <a:t>MARKET</a:t>
            </a:r>
            <a:endParaRPr lang="en-US" sz="1600" dirty="0">
              <a:solidFill>
                <a:schemeClr val="bg1"/>
              </a:solidFill>
            </a:endParaRPr>
          </a:p>
        </p:txBody>
      </p:sp>
      <p:sp>
        <p:nvSpPr>
          <p:cNvPr id="125" name="Oval 124"/>
          <p:cNvSpPr/>
          <p:nvPr/>
        </p:nvSpPr>
        <p:spPr>
          <a:xfrm>
            <a:off x="2128112" y="5158173"/>
            <a:ext cx="457200" cy="457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126" name="Picture 2" descr="C:\Users\Trevor\Desktop\Pics for ppt 12-15\process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1629" y="1822674"/>
            <a:ext cx="2100531" cy="15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27" name="Straight Connector 126"/>
          <p:cNvCxnSpPr/>
          <p:nvPr/>
        </p:nvCxnSpPr>
        <p:spPr>
          <a:xfrm flipV="1">
            <a:off x="3701420" y="4801009"/>
            <a:ext cx="0" cy="304391"/>
          </a:xfrm>
          <a:prstGeom prst="line">
            <a:avLst/>
          </a:prstGeom>
          <a:ln w="19050">
            <a:solidFill>
              <a:srgbClr val="91A939"/>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37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Nicaragua: Cattle Hub</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1447800"/>
            <a:ext cx="6134100" cy="4267200"/>
          </a:xfrm>
          <a:prstGeom prst="rect">
            <a:avLst/>
          </a:prstGeom>
          <a:noFill/>
          <a:ln>
            <a:noFill/>
          </a:ln>
          <a:effectLst/>
          <a:extLst/>
        </p:spPr>
      </p:pic>
    </p:spTree>
    <p:extLst>
      <p:ext uri="{BB962C8B-B14F-4D97-AF65-F5344CB8AC3E}">
        <p14:creationId xmlns:p14="http://schemas.microsoft.com/office/powerpoint/2010/main" val="142916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Nicaragua: Cattle Hub</a:t>
            </a:r>
          </a:p>
        </p:txBody>
      </p:sp>
      <p:sp>
        <p:nvSpPr>
          <p:cNvPr id="3" name="Content Placeholder 2"/>
          <p:cNvSpPr>
            <a:spLocks noGrp="1"/>
          </p:cNvSpPr>
          <p:nvPr>
            <p:ph idx="1"/>
          </p:nvPr>
        </p:nvSpPr>
        <p:spPr/>
        <p:txBody>
          <a:bodyPr>
            <a:normAutofit fontScale="85000" lnSpcReduction="10000"/>
          </a:bodyPr>
          <a:lstStyle/>
          <a:p>
            <a:r>
              <a:rPr lang="en-US" dirty="0" smtClean="0"/>
              <a:t>Year doing research. Why had previous initiatives failed?</a:t>
            </a:r>
          </a:p>
          <a:p>
            <a:r>
              <a:rPr lang="en-US" dirty="0" smtClean="0"/>
              <a:t>What could we do differently?</a:t>
            </a:r>
          </a:p>
          <a:p>
            <a:r>
              <a:rPr lang="en-US" dirty="0" smtClean="0"/>
              <a:t>Market: linked with a milk processor</a:t>
            </a:r>
          </a:p>
          <a:p>
            <a:r>
              <a:rPr lang="en-US" dirty="0" smtClean="0"/>
              <a:t>Linked with a cooperative supplying the processor</a:t>
            </a:r>
          </a:p>
          <a:p>
            <a:r>
              <a:rPr lang="en-US" dirty="0" smtClean="0"/>
              <a:t>Hired very strong leader-M.Sc. From Honduras</a:t>
            </a:r>
          </a:p>
          <a:p>
            <a:r>
              <a:rPr lang="en-US" dirty="0" smtClean="0"/>
              <a:t>Set up platform farms</a:t>
            </a:r>
          </a:p>
          <a:p>
            <a:r>
              <a:rPr lang="en-US" dirty="0" smtClean="0"/>
              <a:t>Developed a ‘show you’ not ‘tell you’ program on farms</a:t>
            </a:r>
          </a:p>
          <a:p>
            <a:r>
              <a:rPr lang="en-US" dirty="0" smtClean="0"/>
              <a:t>Someone had to pay</a:t>
            </a:r>
          </a:p>
          <a:p>
            <a:endParaRPr lang="en-US" dirty="0"/>
          </a:p>
        </p:txBody>
      </p:sp>
    </p:spTree>
    <p:extLst>
      <p:ext uri="{BB962C8B-B14F-4D97-AF65-F5344CB8AC3E}">
        <p14:creationId xmlns:p14="http://schemas.microsoft.com/office/powerpoint/2010/main" val="2921753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farming units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524000"/>
            <a:ext cx="2746527" cy="20598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886200"/>
            <a:ext cx="2727587" cy="204569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89"/>
          <a:stretch/>
        </p:blipFill>
        <p:spPr>
          <a:xfrm>
            <a:off x="5069713" y="3810000"/>
            <a:ext cx="2727538" cy="20598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26" r="155"/>
          <a:stretch/>
        </p:blipFill>
        <p:spPr>
          <a:xfrm>
            <a:off x="5050366" y="1524000"/>
            <a:ext cx="2744850" cy="2081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4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production practices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073" y="1524002"/>
            <a:ext cx="2746527" cy="20598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073" y="3886200"/>
            <a:ext cx="2746527" cy="2059895"/>
          </a:xfrm>
          <a:prstGeom prst="rect">
            <a:avLst/>
          </a:prstGeom>
          <a:ln>
            <a:noFill/>
          </a:ln>
          <a:effectLst>
            <a:outerShdw blurRad="292100" dist="139700" dir="2700000" algn="tl" rotWithShape="0">
              <a:srgbClr val="333333">
                <a:alpha val="65000"/>
              </a:srgbClr>
            </a:outerShdw>
          </a:effec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29200" y="1527291"/>
            <a:ext cx="2773701" cy="2054109"/>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866817"/>
            <a:ext cx="2773701" cy="2079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10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strVal val="#ppt_w*0.70"/>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Effect transition="in" filter="fade">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Nicaragua: Cattle Hub</a:t>
            </a:r>
          </a:p>
        </p:txBody>
      </p:sp>
      <p:sp>
        <p:nvSpPr>
          <p:cNvPr id="3" name="TextBox 2"/>
          <p:cNvSpPr txBox="1"/>
          <p:nvPr/>
        </p:nvSpPr>
        <p:spPr>
          <a:xfrm>
            <a:off x="53788" y="2133600"/>
            <a:ext cx="8915400" cy="646331"/>
          </a:xfrm>
          <a:prstGeom prst="rect">
            <a:avLst/>
          </a:prstGeom>
          <a:noFill/>
        </p:spPr>
        <p:txBody>
          <a:bodyPr wrap="square" rtlCol="0">
            <a:spAutoFit/>
          </a:bodyPr>
          <a:lstStyle/>
          <a:p>
            <a:pPr algn="ctr"/>
            <a:r>
              <a:rPr lang="en-US" b="1" dirty="0" smtClean="0">
                <a:solidFill>
                  <a:srgbClr val="2C70AE"/>
                </a:solidFill>
              </a:rPr>
              <a:t>Difference  in milk production and conception rate, </a:t>
            </a:r>
            <a:br>
              <a:rPr lang="en-US" b="1" dirty="0" smtClean="0">
                <a:solidFill>
                  <a:srgbClr val="2C70AE"/>
                </a:solidFill>
              </a:rPr>
            </a:br>
            <a:r>
              <a:rPr lang="en-US" b="1" dirty="0" smtClean="0">
                <a:solidFill>
                  <a:srgbClr val="2C70AE"/>
                </a:solidFill>
              </a:rPr>
              <a:t>by type of farm in San Felipe, Boaco</a:t>
            </a:r>
            <a:endParaRPr lang="en-US" b="1" dirty="0">
              <a:solidFill>
                <a:srgbClr val="2C70A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21999661"/>
              </p:ext>
            </p:extLst>
          </p:nvPr>
        </p:nvGraphicFramePr>
        <p:xfrm>
          <a:off x="510988" y="3200400"/>
          <a:ext cx="8001000" cy="1412240"/>
        </p:xfrm>
        <a:graphic>
          <a:graphicData uri="http://schemas.openxmlformats.org/drawingml/2006/table">
            <a:tbl>
              <a:tblPr firstRow="1" bandRow="1">
                <a:tableStyleId>{5C22544A-7EE6-4342-B048-85BDC9FD1C3A}</a:tableStyleId>
              </a:tblPr>
              <a:tblGrid>
                <a:gridCol w="2895600"/>
                <a:gridCol w="1701800"/>
                <a:gridCol w="1701800"/>
                <a:gridCol w="1701800"/>
              </a:tblGrid>
              <a:tr h="152400">
                <a:tc rowSpan="2">
                  <a:txBody>
                    <a:bodyPr/>
                    <a:lstStyle/>
                    <a:p>
                      <a:pPr algn="ctr"/>
                      <a:r>
                        <a:rPr lang="en-US" sz="1600" b="0" dirty="0" smtClean="0">
                          <a:latin typeface="Calibri" panose="020F0502020204030204" pitchFamily="34" charset="0"/>
                        </a:rPr>
                        <a:t>Type of Farm</a:t>
                      </a:r>
                      <a:endParaRPr lang="en-US" sz="16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gridSpan="2">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Milk Production</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tc>
                <a:tc rowSpan="2">
                  <a:txBody>
                    <a:bodyPr/>
                    <a:lstStyle/>
                    <a:p>
                      <a:pPr algn="ctr"/>
                      <a:r>
                        <a:rPr lang="en-US" sz="1600" b="0" dirty="0" smtClean="0">
                          <a:latin typeface="Calibri" panose="020F0502020204030204" pitchFamily="34" charset="0"/>
                        </a:rPr>
                        <a:t>Conception </a:t>
                      </a:r>
                      <a:br>
                        <a:rPr lang="en-US" sz="1600" b="0" dirty="0" smtClean="0">
                          <a:latin typeface="Calibri" panose="020F0502020204030204" pitchFamily="34" charset="0"/>
                        </a:rPr>
                      </a:br>
                      <a:r>
                        <a:rPr lang="en-US" sz="1600" b="0" dirty="0" smtClean="0">
                          <a:latin typeface="Calibri" panose="020F0502020204030204" pitchFamily="34" charset="0"/>
                        </a:rPr>
                        <a:t>Rate %</a:t>
                      </a:r>
                      <a:endParaRPr lang="en-US" sz="16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vMerge="1">
                  <a:txBody>
                    <a:bodyPr/>
                    <a:lstStyle/>
                    <a:p>
                      <a:endParaRPr lang="en-US"/>
                    </a:p>
                  </a:txBody>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Kg/cow/day</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Kg/farm/day</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vMerge="1">
                  <a:txBody>
                    <a:bodyPr/>
                    <a:lstStyle/>
                    <a:p>
                      <a:endParaRPr lang="en-US"/>
                    </a:p>
                  </a:txBody>
                  <a:tcPr/>
                </a:tc>
              </a:tr>
              <a:tr h="370840">
                <a:tc>
                  <a:txBody>
                    <a:bodyPr/>
                    <a:lstStyle/>
                    <a:p>
                      <a:r>
                        <a:rPr lang="en-US" sz="1800" b="1" dirty="0" smtClean="0">
                          <a:latin typeface="Calibri" panose="020F0502020204030204" pitchFamily="34" charset="0"/>
                        </a:rPr>
                        <a:t>With Cattle</a:t>
                      </a:r>
                      <a:r>
                        <a:rPr lang="en-US" sz="1800" b="1" baseline="0" dirty="0" smtClean="0">
                          <a:latin typeface="Calibri" panose="020F0502020204030204" pitchFamily="34" charset="0"/>
                        </a:rPr>
                        <a:t> Hub</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dirty="0" smtClean="0">
                          <a:latin typeface="Calibri" panose="020F0502020204030204" pitchFamily="34" charset="0"/>
                        </a:rPr>
                        <a:t>5.0</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dirty="0" smtClean="0">
                          <a:latin typeface="Calibri" panose="020F0502020204030204" pitchFamily="34" charset="0"/>
                        </a:rPr>
                        <a:t>140.0</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dirty="0" smtClean="0">
                          <a:latin typeface="Calibri" panose="020F0502020204030204" pitchFamily="34" charset="0"/>
                        </a:rPr>
                        <a:t>51.7</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r>
                        <a:rPr lang="en-US" sz="1800" b="1" dirty="0" smtClean="0">
                          <a:latin typeface="Calibri" panose="020F0502020204030204" pitchFamily="34" charset="0"/>
                        </a:rPr>
                        <a:t>Without Cattle Hub</a:t>
                      </a:r>
                      <a:endParaRPr lang="en-US" sz="1800" b="1" dirty="0">
                        <a:latin typeface="Calibri" panose="020F0502020204030204" pitchFamily="34" charset="0"/>
                      </a:endParaRPr>
                    </a:p>
                  </a:txBody>
                  <a:tcPr anchor="ctr"/>
                </a:tc>
                <a:tc>
                  <a:txBody>
                    <a:bodyPr/>
                    <a:lstStyle/>
                    <a:p>
                      <a:pPr algn="ctr"/>
                      <a:r>
                        <a:rPr lang="en-US" sz="1800" b="1" dirty="0" smtClean="0">
                          <a:latin typeface="Calibri" panose="020F0502020204030204" pitchFamily="34" charset="0"/>
                        </a:rPr>
                        <a:t>3.1</a:t>
                      </a:r>
                      <a:endParaRPr lang="en-US" sz="1800" b="1" dirty="0">
                        <a:latin typeface="Calibri" panose="020F0502020204030204" pitchFamily="34" charset="0"/>
                      </a:endParaRPr>
                    </a:p>
                  </a:txBody>
                  <a:tcPr anchor="ctr"/>
                </a:tc>
                <a:tc>
                  <a:txBody>
                    <a:bodyPr/>
                    <a:lstStyle/>
                    <a:p>
                      <a:pPr algn="ctr"/>
                      <a:r>
                        <a:rPr lang="en-US" sz="1800" b="1" dirty="0" smtClean="0">
                          <a:latin typeface="Calibri" panose="020F0502020204030204" pitchFamily="34" charset="0"/>
                        </a:rPr>
                        <a:t>63.0</a:t>
                      </a:r>
                      <a:endParaRPr lang="en-US" sz="1800" b="1" dirty="0">
                        <a:latin typeface="Calibri" panose="020F0502020204030204" pitchFamily="34" charset="0"/>
                      </a:endParaRPr>
                    </a:p>
                  </a:txBody>
                  <a:tcPr anchor="ctr"/>
                </a:tc>
                <a:tc>
                  <a:txBody>
                    <a:bodyPr/>
                    <a:lstStyle/>
                    <a:p>
                      <a:pPr algn="ctr"/>
                      <a:r>
                        <a:rPr lang="en-US" sz="1800" b="1" dirty="0" smtClean="0">
                          <a:latin typeface="Calibri" panose="020F0502020204030204" pitchFamily="34" charset="0"/>
                        </a:rPr>
                        <a:t>40.4</a:t>
                      </a:r>
                      <a:endParaRPr lang="en-US" sz="1800" b="1"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396088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Nicaragua: Cattle Hub</a:t>
            </a:r>
          </a:p>
        </p:txBody>
      </p:sp>
      <p:sp>
        <p:nvSpPr>
          <p:cNvPr id="5" name="TextBox 4"/>
          <p:cNvSpPr txBox="1"/>
          <p:nvPr/>
        </p:nvSpPr>
        <p:spPr>
          <a:xfrm>
            <a:off x="228600" y="1219200"/>
            <a:ext cx="8763000" cy="646331"/>
          </a:xfrm>
          <a:prstGeom prst="rect">
            <a:avLst/>
          </a:prstGeom>
          <a:noFill/>
        </p:spPr>
        <p:txBody>
          <a:bodyPr wrap="square" rtlCol="0">
            <a:spAutoFit/>
          </a:bodyPr>
          <a:lstStyle/>
          <a:p>
            <a:pPr algn="ctr"/>
            <a:r>
              <a:rPr lang="en-US" b="1" dirty="0" smtClean="0">
                <a:solidFill>
                  <a:srgbClr val="2C70AE"/>
                </a:solidFill>
              </a:rPr>
              <a:t>Difference  in daily weight gain and live weight at 12 months</a:t>
            </a:r>
            <a:br>
              <a:rPr lang="en-US" b="1" dirty="0" smtClean="0">
                <a:solidFill>
                  <a:srgbClr val="2C70AE"/>
                </a:solidFill>
              </a:rPr>
            </a:br>
            <a:r>
              <a:rPr lang="en-US" b="1" dirty="0" smtClean="0">
                <a:solidFill>
                  <a:srgbClr val="2C70AE"/>
                </a:solidFill>
              </a:rPr>
              <a:t>in calves grown under different type of management.</a:t>
            </a:r>
            <a:endParaRPr lang="en-US" b="1" dirty="0">
              <a:solidFill>
                <a:srgbClr val="2C70AE"/>
              </a:solidFill>
            </a:endParaRPr>
          </a:p>
        </p:txBody>
      </p:sp>
      <p:sp>
        <p:nvSpPr>
          <p:cNvPr id="7" name="TextBox 6"/>
          <p:cNvSpPr txBox="1"/>
          <p:nvPr/>
        </p:nvSpPr>
        <p:spPr>
          <a:xfrm>
            <a:off x="228600" y="3733800"/>
            <a:ext cx="8763000" cy="646331"/>
          </a:xfrm>
          <a:prstGeom prst="rect">
            <a:avLst/>
          </a:prstGeom>
          <a:noFill/>
        </p:spPr>
        <p:txBody>
          <a:bodyPr wrap="square" rtlCol="0">
            <a:spAutoFit/>
          </a:bodyPr>
          <a:lstStyle/>
          <a:p>
            <a:pPr algn="ctr"/>
            <a:r>
              <a:rPr lang="en-US" b="1" dirty="0" smtClean="0">
                <a:solidFill>
                  <a:srgbClr val="2C70AE"/>
                </a:solidFill>
              </a:rPr>
              <a:t>Difference  in stocking rate and milk production per hectare,</a:t>
            </a:r>
            <a:br>
              <a:rPr lang="en-US" b="1" dirty="0" smtClean="0">
                <a:solidFill>
                  <a:srgbClr val="2C70AE"/>
                </a:solidFill>
              </a:rPr>
            </a:br>
            <a:r>
              <a:rPr lang="en-US" b="1" dirty="0" smtClean="0">
                <a:solidFill>
                  <a:srgbClr val="2C70AE"/>
                </a:solidFill>
              </a:rPr>
              <a:t>by type of farm in San Felipe, Boaco.</a:t>
            </a:r>
            <a:endParaRPr lang="en-US" b="1" dirty="0">
              <a:solidFill>
                <a:srgbClr val="2C70A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88168709"/>
              </p:ext>
            </p:extLst>
          </p:nvPr>
        </p:nvGraphicFramePr>
        <p:xfrm>
          <a:off x="533400" y="1940560"/>
          <a:ext cx="8001000" cy="1412240"/>
        </p:xfrm>
        <a:graphic>
          <a:graphicData uri="http://schemas.openxmlformats.org/drawingml/2006/table">
            <a:tbl>
              <a:tblPr firstRow="1" bandRow="1">
                <a:tableStyleId>{5C22544A-7EE6-4342-B048-85BDC9FD1C3A}</a:tableStyleId>
              </a:tblPr>
              <a:tblGrid>
                <a:gridCol w="2895600"/>
                <a:gridCol w="1701800"/>
                <a:gridCol w="1701800"/>
                <a:gridCol w="1701800"/>
              </a:tblGrid>
              <a:tr h="185420">
                <a:tc rowSpan="2">
                  <a:txBody>
                    <a:bodyPr/>
                    <a:lstStyle/>
                    <a:p>
                      <a:pPr algn="ctr"/>
                      <a:r>
                        <a:rPr lang="en-US" sz="1600" b="0" dirty="0" smtClean="0">
                          <a:latin typeface="Calibri" panose="020F0502020204030204" pitchFamily="34" charset="0"/>
                        </a:rPr>
                        <a:t>Type of Farm</a:t>
                      </a:r>
                      <a:endParaRPr lang="en-US" sz="16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gridSpan="2">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Daily weight gain (g/day)</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tc>
                <a:tc rowSpan="2">
                  <a:txBody>
                    <a:bodyPr/>
                    <a:lstStyle/>
                    <a:p>
                      <a:pPr algn="ctr"/>
                      <a:r>
                        <a:rPr lang="en-US" sz="1600" b="0" dirty="0" smtClean="0">
                          <a:latin typeface="Calibri" panose="020F0502020204030204" pitchFamily="34" charset="0"/>
                        </a:rPr>
                        <a:t>Live weight at </a:t>
                      </a:r>
                      <a:br>
                        <a:rPr lang="en-US" sz="1600" b="0" dirty="0" smtClean="0">
                          <a:latin typeface="Calibri" panose="020F0502020204030204" pitchFamily="34" charset="0"/>
                        </a:rPr>
                      </a:br>
                      <a:r>
                        <a:rPr lang="en-US" sz="1600" b="0" dirty="0" smtClean="0">
                          <a:latin typeface="Calibri" panose="020F0502020204030204" pitchFamily="34" charset="0"/>
                        </a:rPr>
                        <a:t>12 months (kg)</a:t>
                      </a:r>
                      <a:endParaRPr lang="en-US" sz="16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20">
                <a:tc vMerge="1">
                  <a:txBody>
                    <a:bodyPr/>
                    <a:lstStyle/>
                    <a:p>
                      <a:endParaRPr lang="en-US"/>
                    </a:p>
                  </a:txBody>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Traditional</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Early weaned</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vMerge="1">
                  <a:txBody>
                    <a:bodyPr/>
                    <a:lstStyle/>
                    <a:p>
                      <a:endParaRPr lang="en-US"/>
                    </a:p>
                  </a:txBody>
                  <a:tcPr/>
                </a:tc>
              </a:tr>
              <a:tr h="370840">
                <a:tc>
                  <a:txBody>
                    <a:bodyPr/>
                    <a:lstStyle/>
                    <a:p>
                      <a:r>
                        <a:rPr lang="en-US" sz="1800" b="1" dirty="0" smtClean="0">
                          <a:latin typeface="Calibri" panose="020F0502020204030204" pitchFamily="34" charset="0"/>
                        </a:rPr>
                        <a:t>With Cattle</a:t>
                      </a:r>
                      <a:r>
                        <a:rPr lang="en-US" sz="1800" b="1" baseline="0" dirty="0" smtClean="0">
                          <a:latin typeface="Calibri" panose="020F0502020204030204" pitchFamily="34" charset="0"/>
                        </a:rPr>
                        <a:t> Hub</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dirty="0" smtClean="0">
                          <a:latin typeface="Calibri" panose="020F0502020204030204" pitchFamily="34" charset="0"/>
                        </a:rPr>
                        <a:t>-</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dirty="0" smtClean="0">
                          <a:latin typeface="Calibri" panose="020F0502020204030204" pitchFamily="34" charset="0"/>
                        </a:rPr>
                        <a:t>371.1</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dirty="0" smtClean="0">
                          <a:latin typeface="Calibri" panose="020F0502020204030204" pitchFamily="34" charset="0"/>
                        </a:rPr>
                        <a:t>240.0</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r>
              <a:tr h="370840">
                <a:tc>
                  <a:txBody>
                    <a:bodyPr/>
                    <a:lstStyle/>
                    <a:p>
                      <a:r>
                        <a:rPr lang="en-US" sz="1800" b="1" dirty="0" smtClean="0">
                          <a:latin typeface="Calibri" panose="020F0502020204030204" pitchFamily="34" charset="0"/>
                        </a:rPr>
                        <a:t>Without Cattle Hub</a:t>
                      </a:r>
                      <a:endParaRPr lang="en-US" sz="1800" b="1" dirty="0">
                        <a:latin typeface="Calibri" panose="020F0502020204030204" pitchFamily="34" charset="0"/>
                      </a:endParaRPr>
                    </a:p>
                  </a:txBody>
                  <a:tcPr anchor="ctr"/>
                </a:tc>
                <a:tc>
                  <a:txBody>
                    <a:bodyPr/>
                    <a:lstStyle/>
                    <a:p>
                      <a:pPr algn="ctr"/>
                      <a:r>
                        <a:rPr lang="en-US" sz="1800" b="1" dirty="0" smtClean="0">
                          <a:latin typeface="Calibri" panose="020F0502020204030204" pitchFamily="34" charset="0"/>
                        </a:rPr>
                        <a:t>116.1</a:t>
                      </a:r>
                      <a:endParaRPr lang="en-US" sz="1800" b="1" dirty="0">
                        <a:latin typeface="Calibri" panose="020F0502020204030204" pitchFamily="34" charset="0"/>
                      </a:endParaRPr>
                    </a:p>
                  </a:txBody>
                  <a:tcPr anchor="ctr"/>
                </a:tc>
                <a:tc>
                  <a:txBody>
                    <a:bodyPr/>
                    <a:lstStyle/>
                    <a:p>
                      <a:pPr algn="ctr"/>
                      <a:r>
                        <a:rPr lang="en-US" sz="1800" b="1" dirty="0" smtClean="0">
                          <a:latin typeface="Calibri" panose="020F0502020204030204" pitchFamily="34" charset="0"/>
                        </a:rPr>
                        <a:t>-</a:t>
                      </a:r>
                      <a:endParaRPr lang="en-US" sz="1800" b="1" dirty="0">
                        <a:latin typeface="Calibri" panose="020F0502020204030204" pitchFamily="34" charset="0"/>
                      </a:endParaRPr>
                    </a:p>
                  </a:txBody>
                  <a:tcPr anchor="ctr"/>
                </a:tc>
                <a:tc>
                  <a:txBody>
                    <a:bodyPr/>
                    <a:lstStyle/>
                    <a:p>
                      <a:pPr algn="ctr"/>
                      <a:r>
                        <a:rPr lang="en-US" sz="1800" b="1" dirty="0" smtClean="0">
                          <a:latin typeface="Calibri" panose="020F0502020204030204" pitchFamily="34" charset="0"/>
                        </a:rPr>
                        <a:t>107.0</a:t>
                      </a:r>
                      <a:endParaRPr lang="en-US" sz="1800" b="1" dirty="0">
                        <a:latin typeface="Calibri" panose="020F0502020204030204" pitchFamily="34" charset="0"/>
                      </a:endParaRPr>
                    </a:p>
                  </a:txBody>
                  <a:tcPr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37657"/>
              </p:ext>
            </p:extLst>
          </p:nvPr>
        </p:nvGraphicFramePr>
        <p:xfrm>
          <a:off x="533400" y="4419600"/>
          <a:ext cx="8001001" cy="1564640"/>
        </p:xfrm>
        <a:graphic>
          <a:graphicData uri="http://schemas.openxmlformats.org/drawingml/2006/table">
            <a:tbl>
              <a:tblPr firstRow="1" bandRow="1">
                <a:tableStyleId>{5C22544A-7EE6-4342-B048-85BDC9FD1C3A}</a:tableStyleId>
              </a:tblPr>
              <a:tblGrid>
                <a:gridCol w="2387733"/>
                <a:gridCol w="1403317"/>
                <a:gridCol w="1403317"/>
                <a:gridCol w="1403317"/>
                <a:gridCol w="1403317"/>
              </a:tblGrid>
              <a:tr h="185420">
                <a:tc>
                  <a:txBody>
                    <a:bodyPr/>
                    <a:lstStyle/>
                    <a:p>
                      <a:pPr algn="ctr"/>
                      <a:r>
                        <a:rPr lang="en-US" sz="1600" b="0" dirty="0" smtClean="0">
                          <a:latin typeface="Calibri" panose="020F0502020204030204" pitchFamily="34" charset="0"/>
                        </a:rPr>
                        <a:t>Type of Farm</a:t>
                      </a:r>
                      <a:endParaRPr lang="en-US" sz="16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Stocking rate</a:t>
                      </a:r>
                      <a:br>
                        <a:rPr lang="en-US" sz="1600" b="0" kern="1200" dirty="0" smtClean="0">
                          <a:solidFill>
                            <a:schemeClr val="lt1"/>
                          </a:solidFill>
                          <a:latin typeface="Calibri" panose="020F0502020204030204" pitchFamily="34" charset="0"/>
                          <a:ea typeface="+mn-ea"/>
                          <a:cs typeface="+mn-cs"/>
                        </a:rPr>
                      </a:br>
                      <a:r>
                        <a:rPr lang="en-US" sz="1600" b="0" kern="1200" dirty="0" smtClean="0">
                          <a:solidFill>
                            <a:schemeClr val="lt1"/>
                          </a:solidFill>
                          <a:latin typeface="Calibri" panose="020F0502020204030204" pitchFamily="34" charset="0"/>
                          <a:ea typeface="+mn-ea"/>
                          <a:cs typeface="+mn-cs"/>
                        </a:rPr>
                        <a:t>(heads/ha)</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Difference</a:t>
                      </a:r>
                      <a:br>
                        <a:rPr lang="en-US" sz="1600" b="0" kern="1200" dirty="0" smtClean="0">
                          <a:solidFill>
                            <a:schemeClr val="lt1"/>
                          </a:solidFill>
                          <a:latin typeface="Calibri" panose="020F0502020204030204" pitchFamily="34" charset="0"/>
                          <a:ea typeface="+mn-ea"/>
                          <a:cs typeface="+mn-cs"/>
                        </a:rPr>
                      </a:br>
                      <a:r>
                        <a:rPr lang="en-US" sz="1600" b="0" kern="1200" dirty="0" smtClean="0">
                          <a:solidFill>
                            <a:schemeClr val="lt1"/>
                          </a:solidFill>
                          <a:latin typeface="Calibri" panose="020F0502020204030204" pitchFamily="34" charset="0"/>
                          <a:ea typeface="+mn-ea"/>
                          <a:cs typeface="+mn-cs"/>
                        </a:rPr>
                        <a:t>%</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kern="1200" dirty="0" smtClean="0">
                          <a:solidFill>
                            <a:schemeClr val="lt1"/>
                          </a:solidFill>
                          <a:latin typeface="Calibri" panose="020F0502020204030204" pitchFamily="34" charset="0"/>
                          <a:ea typeface="+mn-ea"/>
                          <a:cs typeface="+mn-cs"/>
                        </a:rPr>
                        <a:t>Milk Production</a:t>
                      </a:r>
                      <a:br>
                        <a:rPr lang="en-US" sz="1600" b="0" kern="1200" dirty="0" smtClean="0">
                          <a:solidFill>
                            <a:schemeClr val="lt1"/>
                          </a:solidFill>
                          <a:latin typeface="Calibri" panose="020F0502020204030204" pitchFamily="34" charset="0"/>
                          <a:ea typeface="+mn-ea"/>
                          <a:cs typeface="+mn-cs"/>
                        </a:rPr>
                      </a:br>
                      <a:r>
                        <a:rPr lang="en-US" sz="1600" b="0" kern="1200" dirty="0" smtClean="0">
                          <a:solidFill>
                            <a:schemeClr val="lt1"/>
                          </a:solidFill>
                          <a:latin typeface="Calibri" panose="020F0502020204030204" pitchFamily="34" charset="0"/>
                          <a:ea typeface="+mn-ea"/>
                          <a:cs typeface="+mn-cs"/>
                        </a:rPr>
                        <a:t>(kg/day/ha)</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kern="1200" dirty="0" smtClean="0">
                          <a:solidFill>
                            <a:schemeClr val="lt1"/>
                          </a:solidFill>
                          <a:latin typeface="Calibri" panose="020F0502020204030204" pitchFamily="34" charset="0"/>
                          <a:ea typeface="+mn-ea"/>
                          <a:cs typeface="+mn-cs"/>
                        </a:rPr>
                        <a:t>Difference</a:t>
                      </a:r>
                    </a:p>
                    <a:p>
                      <a:pPr algn="ctr"/>
                      <a:r>
                        <a:rPr lang="en-US" sz="1600" b="0" kern="1200" dirty="0" smtClean="0">
                          <a:solidFill>
                            <a:schemeClr val="lt1"/>
                          </a:solidFill>
                          <a:latin typeface="Calibri" panose="020F0502020204030204" pitchFamily="34" charset="0"/>
                          <a:ea typeface="+mn-ea"/>
                          <a:cs typeface="+mn-cs"/>
                        </a:rPr>
                        <a:t>%</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b="1" dirty="0" smtClean="0">
                          <a:latin typeface="Calibri" panose="020F0502020204030204" pitchFamily="34" charset="0"/>
                        </a:rPr>
                        <a:t>With Cattle</a:t>
                      </a:r>
                      <a:r>
                        <a:rPr lang="en-US" sz="1800" b="1" baseline="0" dirty="0" smtClean="0">
                          <a:latin typeface="Calibri" panose="020F0502020204030204" pitchFamily="34" charset="0"/>
                        </a:rPr>
                        <a:t> Hub</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2.33</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106</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11.65</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233</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r>
              <a:tr h="370840">
                <a:tc>
                  <a:txBody>
                    <a:bodyPr/>
                    <a:lstStyle/>
                    <a:p>
                      <a:r>
                        <a:rPr lang="en-US" sz="1800" b="1" dirty="0" smtClean="0">
                          <a:latin typeface="Calibri" panose="020F0502020204030204" pitchFamily="34" charset="0"/>
                        </a:rPr>
                        <a:t>Without Cattle Hub</a:t>
                      </a:r>
                      <a:endParaRPr lang="en-US" sz="1800" b="1" dirty="0">
                        <a:latin typeface="Calibri" panose="020F0502020204030204" pitchFamily="34" charset="0"/>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1.13</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3.50</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a:t>
                      </a:r>
                      <a:endParaRPr lang="en-US" sz="1800" b="1" kern="1200" dirty="0">
                        <a:solidFill>
                          <a:schemeClr val="dk1"/>
                        </a:solidFill>
                        <a:latin typeface="Calibri" panose="020F0502020204030204" pitchFamily="34" charset="0"/>
                        <a:ea typeface="+mn-ea"/>
                        <a:cs typeface="+mn-cs"/>
                      </a:endParaRPr>
                    </a:p>
                  </a:txBody>
                  <a:tcPr anchor="ctr"/>
                </a:tc>
              </a:tr>
            </a:tbl>
          </a:graphicData>
        </a:graphic>
      </p:graphicFrame>
    </p:spTree>
    <p:extLst>
      <p:ext uri="{BB962C8B-B14F-4D97-AF65-F5344CB8AC3E}">
        <p14:creationId xmlns:p14="http://schemas.microsoft.com/office/powerpoint/2010/main" val="149394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Nicaragua: Cattle Hub</a:t>
            </a:r>
            <a:endParaRPr lang="en-US" dirty="0"/>
          </a:p>
        </p:txBody>
      </p:sp>
      <p:sp>
        <p:nvSpPr>
          <p:cNvPr id="4" name="TextBox 3"/>
          <p:cNvSpPr txBox="1"/>
          <p:nvPr/>
        </p:nvSpPr>
        <p:spPr>
          <a:xfrm>
            <a:off x="228600" y="1295400"/>
            <a:ext cx="8763000" cy="646331"/>
          </a:xfrm>
          <a:prstGeom prst="rect">
            <a:avLst/>
          </a:prstGeom>
          <a:noFill/>
        </p:spPr>
        <p:txBody>
          <a:bodyPr wrap="square" rtlCol="0">
            <a:spAutoFit/>
          </a:bodyPr>
          <a:lstStyle/>
          <a:p>
            <a:pPr algn="ctr"/>
            <a:r>
              <a:rPr lang="en-US" b="1" dirty="0" smtClean="0">
                <a:solidFill>
                  <a:srgbClr val="2C70AE"/>
                </a:solidFill>
              </a:rPr>
              <a:t>Estimated contribution to the local economy (transfer price)</a:t>
            </a:r>
          </a:p>
          <a:p>
            <a:pPr algn="ctr"/>
            <a:r>
              <a:rPr lang="en-US" b="1" dirty="0" smtClean="0">
                <a:solidFill>
                  <a:srgbClr val="2C70AE"/>
                </a:solidFill>
              </a:rPr>
              <a:t>at each step of the value chain.</a:t>
            </a:r>
            <a:endParaRPr lang="en-US" b="1" dirty="0">
              <a:solidFill>
                <a:srgbClr val="2C70AE"/>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 t="62670" r="6376" b="9594"/>
          <a:stretch/>
        </p:blipFill>
        <p:spPr bwMode="auto">
          <a:xfrm>
            <a:off x="685800" y="4572000"/>
            <a:ext cx="6400800" cy="10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747239282"/>
              </p:ext>
            </p:extLst>
          </p:nvPr>
        </p:nvGraphicFramePr>
        <p:xfrm>
          <a:off x="487175" y="2057400"/>
          <a:ext cx="8245851" cy="1818640"/>
        </p:xfrm>
        <a:graphic>
          <a:graphicData uri="http://schemas.openxmlformats.org/drawingml/2006/table">
            <a:tbl>
              <a:tblPr firstRow="1" bandRow="1">
                <a:tableStyleId>{5C22544A-7EE6-4342-B048-85BDC9FD1C3A}</a:tableStyleId>
              </a:tblPr>
              <a:tblGrid>
                <a:gridCol w="2632583"/>
                <a:gridCol w="1403317"/>
                <a:gridCol w="1403317"/>
                <a:gridCol w="1403317"/>
                <a:gridCol w="1403317"/>
              </a:tblGrid>
              <a:tr h="185420">
                <a:tc>
                  <a:txBody>
                    <a:bodyPr/>
                    <a:lstStyle/>
                    <a:p>
                      <a:pPr algn="ctr"/>
                      <a:endParaRPr lang="en-US" sz="16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marL="0" algn="ctr" defTabSz="457200" rtl="0" eaLnBrk="1" latinLnBrk="0" hangingPunct="1"/>
                      <a:r>
                        <a:rPr lang="en-US" sz="1600" b="0" kern="1200" dirty="0" smtClean="0">
                          <a:solidFill>
                            <a:schemeClr val="lt1"/>
                          </a:solidFill>
                          <a:latin typeface="Calibri" panose="020F0502020204030204" pitchFamily="34" charset="0"/>
                          <a:ea typeface="+mn-ea"/>
                          <a:cs typeface="+mn-cs"/>
                        </a:rPr>
                        <a:t>Farm</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600" b="0" kern="1200" dirty="0" err="1" smtClean="0">
                          <a:solidFill>
                            <a:schemeClr val="lt1"/>
                          </a:solidFill>
                          <a:latin typeface="Calibri" panose="020F0502020204030204" pitchFamily="34" charset="0"/>
                          <a:ea typeface="+mn-ea"/>
                          <a:cs typeface="+mn-cs"/>
                        </a:rPr>
                        <a:t>Collection</a:t>
                      </a:r>
                      <a:r>
                        <a:rPr lang="en-US" sz="1600" b="0" kern="1200" baseline="30000" dirty="0" err="1" smtClean="0">
                          <a:solidFill>
                            <a:schemeClr val="lt1"/>
                          </a:solidFill>
                          <a:latin typeface="Calibri" panose="020F0502020204030204" pitchFamily="34" charset="0"/>
                          <a:ea typeface="+mn-ea"/>
                          <a:cs typeface="+mn-cs"/>
                        </a:rPr>
                        <a:t>a</a:t>
                      </a:r>
                      <a:endParaRPr lang="en-US" sz="1600" b="0" kern="1200" baseline="300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kern="1200" dirty="0" err="1" smtClean="0">
                          <a:solidFill>
                            <a:schemeClr val="lt1"/>
                          </a:solidFill>
                          <a:latin typeface="Calibri" panose="020F0502020204030204" pitchFamily="34" charset="0"/>
                          <a:ea typeface="+mn-ea"/>
                          <a:cs typeface="+mn-cs"/>
                        </a:rPr>
                        <a:t>Processor</a:t>
                      </a:r>
                      <a:r>
                        <a:rPr lang="en-US" sz="1600" b="0" kern="1200" baseline="30000" dirty="0" err="1" smtClean="0">
                          <a:solidFill>
                            <a:schemeClr val="lt1"/>
                          </a:solidFill>
                          <a:latin typeface="Calibri" panose="020F0502020204030204" pitchFamily="34" charset="0"/>
                          <a:ea typeface="+mn-ea"/>
                          <a:cs typeface="+mn-cs"/>
                        </a:rPr>
                        <a:t>b</a:t>
                      </a:r>
                      <a:endParaRPr lang="en-US" sz="16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kern="1200" dirty="0" err="1" smtClean="0">
                          <a:solidFill>
                            <a:schemeClr val="lt1"/>
                          </a:solidFill>
                          <a:latin typeface="Calibri" panose="020F0502020204030204" pitchFamily="34" charset="0"/>
                          <a:ea typeface="+mn-ea"/>
                          <a:cs typeface="+mn-cs"/>
                        </a:rPr>
                        <a:t>Retail</a:t>
                      </a:r>
                      <a:r>
                        <a:rPr lang="en-US" sz="1600" b="0" kern="1200" baseline="30000" dirty="0" err="1" smtClean="0">
                          <a:solidFill>
                            <a:schemeClr val="lt1"/>
                          </a:solidFill>
                          <a:latin typeface="Calibri" panose="020F0502020204030204" pitchFamily="34" charset="0"/>
                          <a:ea typeface="+mn-ea"/>
                          <a:cs typeface="+mn-cs"/>
                        </a:rPr>
                        <a:t>c</a:t>
                      </a:r>
                      <a:endParaRPr lang="en-US" sz="1600" b="0" kern="1200" baseline="300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b="1" dirty="0" smtClean="0">
                          <a:latin typeface="Calibri" panose="020F0502020204030204" pitchFamily="34" charset="0"/>
                        </a:rPr>
                        <a:t>Price paid, USD/L</a:t>
                      </a:r>
                      <a:endParaRPr lang="en-US" sz="18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0.35</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0.08</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0.80</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800" b="1" kern="1200" dirty="0" smtClean="0">
                          <a:solidFill>
                            <a:schemeClr val="dk1"/>
                          </a:solidFill>
                          <a:latin typeface="Calibri" panose="020F0502020204030204" pitchFamily="34" charset="0"/>
                          <a:ea typeface="+mn-ea"/>
                          <a:cs typeface="+mn-cs"/>
                        </a:rPr>
                        <a:t>0.94</a:t>
                      </a:r>
                      <a:endParaRPr lang="en-US" sz="18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r>
              <a:tr h="370840">
                <a:tc>
                  <a:txBody>
                    <a:bodyPr/>
                    <a:lstStyle/>
                    <a:p>
                      <a:r>
                        <a:rPr lang="en-US" sz="1800" b="1" dirty="0" smtClean="0">
                          <a:latin typeface="Calibri" panose="020F0502020204030204" pitchFamily="34" charset="0"/>
                        </a:rPr>
                        <a:t>Cost to produce, USD/L</a:t>
                      </a:r>
                      <a:endParaRPr lang="en-US" sz="1800" b="1" dirty="0">
                        <a:latin typeface="Calibri" panose="020F0502020204030204" pitchFamily="34" charset="0"/>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0.19</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0.05</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0.64</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0.80</a:t>
                      </a:r>
                      <a:endParaRPr lang="en-US" sz="1800" b="1" kern="1200" dirty="0">
                        <a:solidFill>
                          <a:schemeClr val="dk1"/>
                        </a:solidFill>
                        <a:latin typeface="Calibri" panose="020F0502020204030204" pitchFamily="34" charset="0"/>
                        <a:ea typeface="+mn-ea"/>
                        <a:cs typeface="+mn-cs"/>
                      </a:endParaRPr>
                    </a:p>
                  </a:txBody>
                  <a:tcPr anchor="ctr"/>
                </a:tc>
              </a:tr>
              <a:tr h="370840">
                <a:tc>
                  <a:txBody>
                    <a:bodyPr/>
                    <a:lstStyle/>
                    <a:p>
                      <a:r>
                        <a:rPr lang="en-US" sz="1800" b="1" dirty="0" smtClean="0">
                          <a:latin typeface="Calibri" panose="020F0502020204030204" pitchFamily="34" charset="0"/>
                        </a:rPr>
                        <a:t>Contribution</a:t>
                      </a:r>
                      <a:endParaRPr lang="en-US" sz="1800" b="1" dirty="0">
                        <a:latin typeface="Calibri" panose="020F0502020204030204" pitchFamily="34" charset="0"/>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0.16</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0.03</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0.16</a:t>
                      </a: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0.14</a:t>
                      </a:r>
                      <a:endParaRPr lang="en-US" sz="1800" b="1" kern="1200" dirty="0">
                        <a:solidFill>
                          <a:schemeClr val="dk1"/>
                        </a:solidFill>
                        <a:latin typeface="Calibri" panose="020F0502020204030204" pitchFamily="34" charset="0"/>
                        <a:ea typeface="+mn-ea"/>
                        <a:cs typeface="+mn-cs"/>
                      </a:endParaRPr>
                    </a:p>
                  </a:txBody>
                  <a:tcPr anchor="ctr"/>
                </a:tc>
              </a:tr>
              <a:tr h="370840">
                <a:tc>
                  <a:txBody>
                    <a:bodyPr/>
                    <a:lstStyle/>
                    <a:p>
                      <a:r>
                        <a:rPr lang="en-US" sz="1800" b="1" dirty="0" smtClean="0">
                          <a:latin typeface="Calibri" panose="020F0502020204030204" pitchFamily="34" charset="0"/>
                        </a:rPr>
                        <a:t>Total contribution, USD/L</a:t>
                      </a:r>
                      <a:endParaRPr lang="en-US" sz="1800" b="1" dirty="0">
                        <a:latin typeface="Calibri" panose="020F0502020204030204" pitchFamily="34" charset="0"/>
                      </a:endParaRPr>
                    </a:p>
                  </a:txBody>
                  <a:tcPr anchor="ctr"/>
                </a:tc>
                <a:tc>
                  <a:txBody>
                    <a:bodyPr/>
                    <a:lstStyle/>
                    <a:p>
                      <a:pPr algn="ct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endParaRPr lang="en-US" sz="1800" b="1" kern="1200" dirty="0">
                        <a:solidFill>
                          <a:schemeClr val="dk1"/>
                        </a:solidFill>
                        <a:latin typeface="Calibri" panose="020F0502020204030204" pitchFamily="34" charset="0"/>
                        <a:ea typeface="+mn-ea"/>
                        <a:cs typeface="+mn-cs"/>
                      </a:endParaRPr>
                    </a:p>
                  </a:txBody>
                  <a:tcPr anchor="ctr"/>
                </a:tc>
                <a:tc>
                  <a:txBody>
                    <a:bodyPr/>
                    <a:lstStyle/>
                    <a:p>
                      <a:pPr algn="ctr"/>
                      <a:r>
                        <a:rPr lang="en-US" sz="1800" b="1" kern="1200" dirty="0" smtClean="0">
                          <a:solidFill>
                            <a:schemeClr val="dk1"/>
                          </a:solidFill>
                          <a:latin typeface="Calibri" panose="020F0502020204030204" pitchFamily="34" charset="0"/>
                          <a:ea typeface="+mn-ea"/>
                          <a:cs typeface="+mn-cs"/>
                        </a:rPr>
                        <a:t>0.49</a:t>
                      </a:r>
                      <a:endParaRPr lang="en-US" sz="1800" b="1" kern="1200" dirty="0">
                        <a:solidFill>
                          <a:schemeClr val="dk1"/>
                        </a:solidFill>
                        <a:latin typeface="Calibri" panose="020F0502020204030204" pitchFamily="34" charset="0"/>
                        <a:ea typeface="+mn-ea"/>
                        <a:cs typeface="+mn-cs"/>
                      </a:endParaRPr>
                    </a:p>
                  </a:txBody>
                  <a:tcPr anchor="ctr"/>
                </a:tc>
              </a:tr>
            </a:tbl>
          </a:graphicData>
        </a:graphic>
      </p:graphicFrame>
    </p:spTree>
    <p:extLst>
      <p:ext uri="{BB962C8B-B14F-4D97-AF65-F5344CB8AC3E}">
        <p14:creationId xmlns:p14="http://schemas.microsoft.com/office/powerpoint/2010/main" val="1385148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Context</a:t>
            </a:r>
          </a:p>
          <a:p>
            <a:pPr lvl="1"/>
            <a:r>
              <a:rPr lang="en-US" dirty="0" smtClean="0"/>
              <a:t>Global Food Security</a:t>
            </a:r>
          </a:p>
          <a:p>
            <a:pPr lvl="1"/>
            <a:r>
              <a:rPr lang="en-US" dirty="0" smtClean="0"/>
              <a:t>Failure of Development to </a:t>
            </a:r>
          </a:p>
          <a:p>
            <a:pPr marL="457200" lvl="1" indent="0">
              <a:buNone/>
            </a:pPr>
            <a:r>
              <a:rPr lang="en-US" dirty="0"/>
              <a:t> </a:t>
            </a:r>
            <a:r>
              <a:rPr lang="en-US" dirty="0" smtClean="0"/>
              <a:t>    date</a:t>
            </a:r>
          </a:p>
          <a:p>
            <a:pPr lvl="1"/>
            <a:r>
              <a:rPr lang="en-US" dirty="0" smtClean="0"/>
              <a:t>Understanding value chains</a:t>
            </a:r>
          </a:p>
          <a:p>
            <a:pPr lvl="1"/>
            <a:r>
              <a:rPr lang="en-US" dirty="0" smtClean="0"/>
              <a:t>Drivers</a:t>
            </a:r>
          </a:p>
          <a:p>
            <a:r>
              <a:rPr lang="en-US" dirty="0" smtClean="0"/>
              <a:t>Opportunity</a:t>
            </a:r>
          </a:p>
          <a:p>
            <a:pPr lvl="1"/>
            <a:r>
              <a:rPr lang="en-US" dirty="0" smtClean="0"/>
              <a:t>How do we make change?</a:t>
            </a:r>
          </a:p>
          <a:p>
            <a:pPr lvl="1"/>
            <a:r>
              <a:rPr lang="en-US" dirty="0" smtClean="0"/>
              <a:t>Multi disciplinary approach</a:t>
            </a:r>
          </a:p>
          <a:p>
            <a:pPr lvl="1"/>
            <a:r>
              <a:rPr lang="en-US" dirty="0" smtClean="0"/>
              <a:t>Need for talents</a:t>
            </a:r>
          </a:p>
        </p:txBody>
      </p:sp>
      <p:pic>
        <p:nvPicPr>
          <p:cNvPr id="1026" name="Picture 2" descr="C:\Users\Trevor\Pictures\13-11 E Africa\DSCN08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800" y="20574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5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Nicaragua: Cattle Hub</a:t>
            </a:r>
          </a:p>
        </p:txBody>
      </p:sp>
      <p:sp>
        <p:nvSpPr>
          <p:cNvPr id="5" name="TextBox 4"/>
          <p:cNvSpPr txBox="1"/>
          <p:nvPr/>
        </p:nvSpPr>
        <p:spPr>
          <a:xfrm>
            <a:off x="152400" y="914400"/>
            <a:ext cx="8763000" cy="369332"/>
          </a:xfrm>
          <a:prstGeom prst="rect">
            <a:avLst/>
          </a:prstGeom>
          <a:noFill/>
        </p:spPr>
        <p:txBody>
          <a:bodyPr wrap="square" rtlCol="0">
            <a:spAutoFit/>
          </a:bodyPr>
          <a:lstStyle/>
          <a:p>
            <a:pPr algn="ctr"/>
            <a:r>
              <a:rPr lang="en-US" b="1" dirty="0" smtClean="0">
                <a:solidFill>
                  <a:srgbClr val="2C70AE"/>
                </a:solidFill>
              </a:rPr>
              <a:t>Annual cost for technical assistance in COOPA, </a:t>
            </a:r>
            <a:r>
              <a:rPr lang="en-US" b="1" dirty="0" err="1" smtClean="0">
                <a:solidFill>
                  <a:srgbClr val="2C70AE"/>
                </a:solidFill>
              </a:rPr>
              <a:t>Acoyapa</a:t>
            </a:r>
            <a:r>
              <a:rPr lang="en-US" b="1" dirty="0" smtClean="0">
                <a:solidFill>
                  <a:srgbClr val="2C70AE"/>
                </a:solidFill>
              </a:rPr>
              <a:t>.</a:t>
            </a:r>
            <a:endParaRPr lang="en-US" b="1" dirty="0">
              <a:solidFill>
                <a:srgbClr val="2C70AE"/>
              </a:solidFill>
            </a:endParaRPr>
          </a:p>
        </p:txBody>
      </p:sp>
      <p:sp>
        <p:nvSpPr>
          <p:cNvPr id="6" name="TextBox 5"/>
          <p:cNvSpPr txBox="1"/>
          <p:nvPr/>
        </p:nvSpPr>
        <p:spPr>
          <a:xfrm>
            <a:off x="152400" y="4050268"/>
            <a:ext cx="8763000" cy="369332"/>
          </a:xfrm>
          <a:prstGeom prst="rect">
            <a:avLst/>
          </a:prstGeom>
          <a:noFill/>
        </p:spPr>
        <p:txBody>
          <a:bodyPr wrap="square" rtlCol="0">
            <a:spAutoFit/>
          </a:bodyPr>
          <a:lstStyle/>
          <a:p>
            <a:pPr algn="ctr"/>
            <a:r>
              <a:rPr lang="en-US" b="1" dirty="0" smtClean="0">
                <a:solidFill>
                  <a:srgbClr val="2C70AE"/>
                </a:solidFill>
              </a:rPr>
              <a:t>Payment of the technical services in COOPA, </a:t>
            </a:r>
            <a:r>
              <a:rPr lang="en-US" b="1" dirty="0" err="1" smtClean="0">
                <a:solidFill>
                  <a:srgbClr val="2C70AE"/>
                </a:solidFill>
              </a:rPr>
              <a:t>Acoyapa</a:t>
            </a:r>
            <a:r>
              <a:rPr lang="en-US" b="1" dirty="0" smtClean="0">
                <a:solidFill>
                  <a:srgbClr val="2C70AE"/>
                </a:solidFill>
              </a:rPr>
              <a:t>.</a:t>
            </a:r>
            <a:endParaRPr lang="en-US" b="1" dirty="0">
              <a:solidFill>
                <a:srgbClr val="2C70A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96292637"/>
              </p:ext>
            </p:extLst>
          </p:nvPr>
        </p:nvGraphicFramePr>
        <p:xfrm>
          <a:off x="331440" y="1280902"/>
          <a:ext cx="8404921" cy="2743200"/>
        </p:xfrm>
        <a:graphic>
          <a:graphicData uri="http://schemas.openxmlformats.org/drawingml/2006/table">
            <a:tbl>
              <a:tblPr firstRow="1" bandRow="1">
                <a:tableStyleId>{5C22544A-7EE6-4342-B048-85BDC9FD1C3A}</a:tableStyleId>
              </a:tblPr>
              <a:tblGrid>
                <a:gridCol w="2743200"/>
                <a:gridCol w="1432813"/>
                <a:gridCol w="1356613"/>
                <a:gridCol w="1515682"/>
                <a:gridCol w="1356613"/>
              </a:tblGrid>
              <a:tr h="241238">
                <a:tc>
                  <a:txBody>
                    <a:bodyPr/>
                    <a:lstStyle/>
                    <a:p>
                      <a:pPr algn="ctr"/>
                      <a:r>
                        <a:rPr lang="en-US" sz="1400" b="0" dirty="0" smtClean="0">
                          <a:latin typeface="Calibri" panose="020F0502020204030204" pitchFamily="34" charset="0"/>
                        </a:rPr>
                        <a:t>Description</a:t>
                      </a:r>
                      <a:endParaRPr lang="en-US" sz="14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marL="0" algn="ctr" defTabSz="457200" rtl="0" eaLnBrk="1" latinLnBrk="0" hangingPunct="1"/>
                      <a:r>
                        <a:rPr lang="en-US" sz="1400" b="0" kern="1200" dirty="0" smtClean="0">
                          <a:solidFill>
                            <a:schemeClr val="lt1"/>
                          </a:solidFill>
                          <a:latin typeface="Calibri" panose="020F0502020204030204" pitchFamily="34" charset="0"/>
                          <a:ea typeface="+mn-ea"/>
                          <a:cs typeface="+mn-cs"/>
                        </a:rPr>
                        <a:t>Unit</a:t>
                      </a:r>
                      <a:endParaRPr lang="en-US" sz="14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400" b="0" kern="1200" dirty="0" smtClean="0">
                          <a:solidFill>
                            <a:schemeClr val="lt1"/>
                          </a:solidFill>
                          <a:latin typeface="Calibri" panose="020F0502020204030204" pitchFamily="34" charset="0"/>
                          <a:ea typeface="+mn-ea"/>
                          <a:cs typeface="+mn-cs"/>
                        </a:rPr>
                        <a:t>Amount</a:t>
                      </a:r>
                      <a:endParaRPr lang="en-US" sz="1400" b="0" kern="1200" baseline="300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kern="1200" dirty="0" smtClean="0">
                          <a:solidFill>
                            <a:schemeClr val="lt1"/>
                          </a:solidFill>
                          <a:latin typeface="Calibri" panose="020F0502020204030204" pitchFamily="34" charset="0"/>
                          <a:ea typeface="+mn-ea"/>
                          <a:cs typeface="+mn-cs"/>
                        </a:rPr>
                        <a:t>Cost/Unit (US$)</a:t>
                      </a:r>
                      <a:endParaRPr lang="en-US" sz="14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kern="1200" dirty="0" smtClean="0">
                          <a:solidFill>
                            <a:schemeClr val="lt1"/>
                          </a:solidFill>
                          <a:latin typeface="Calibri" panose="020F0502020204030204" pitchFamily="34" charset="0"/>
                          <a:ea typeface="+mn-ea"/>
                          <a:cs typeface="+mn-cs"/>
                        </a:rPr>
                        <a:t>Total (US$)</a:t>
                      </a:r>
                      <a:endParaRPr lang="en-US" sz="1400" b="0" kern="1200" baseline="300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307">
                <a:tc>
                  <a:txBody>
                    <a:bodyPr/>
                    <a:lstStyle/>
                    <a:p>
                      <a:pPr marL="342900" indent="-342900">
                        <a:buAutoNum type="arabicPeriod"/>
                      </a:pPr>
                      <a:r>
                        <a:rPr lang="en-US" sz="1400" b="1" baseline="0" dirty="0" smtClean="0">
                          <a:latin typeface="Calibri" panose="020F0502020204030204" pitchFamily="34" charset="0"/>
                        </a:rPr>
                        <a:t>Labor</a:t>
                      </a:r>
                      <a:endParaRPr lang="en-US" sz="14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1" kern="1200" dirty="0" smtClean="0">
                          <a:solidFill>
                            <a:schemeClr val="dk1"/>
                          </a:solidFill>
                          <a:latin typeface="Calibri" panose="020F0502020204030204" pitchFamily="34" charset="0"/>
                          <a:ea typeface="+mn-ea"/>
                          <a:cs typeface="+mn-cs"/>
                        </a:rPr>
                        <a:t>15,200</a:t>
                      </a: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tr>
              <a:tr h="219307">
                <a:tc>
                  <a:txBody>
                    <a:bodyPr/>
                    <a:lstStyle/>
                    <a:p>
                      <a:pPr marL="350838" indent="0"/>
                      <a:r>
                        <a:rPr lang="en-US" sz="1400" b="0" dirty="0" smtClean="0">
                          <a:latin typeface="Calibri" panose="020F0502020204030204" pitchFamily="34" charset="0"/>
                        </a:rPr>
                        <a:t>Technician</a:t>
                      </a:r>
                      <a:endParaRPr lang="en-US" sz="1400" b="0" dirty="0">
                        <a:latin typeface="Calibri" panose="020F0502020204030204" pitchFamily="34" charset="0"/>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Salary</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13</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800</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10,400</a:t>
                      </a:r>
                      <a:endParaRPr lang="en-US" sz="1400" b="0" kern="1200" dirty="0">
                        <a:solidFill>
                          <a:schemeClr val="dk1"/>
                        </a:solidFill>
                        <a:latin typeface="Calibri" panose="020F0502020204030204" pitchFamily="34" charset="0"/>
                        <a:ea typeface="+mn-ea"/>
                        <a:cs typeface="+mn-cs"/>
                      </a:endParaRPr>
                    </a:p>
                  </a:txBody>
                  <a:tcPr anchor="ctr"/>
                </a:tc>
              </a:tr>
              <a:tr h="219307">
                <a:tc>
                  <a:txBody>
                    <a:bodyPr/>
                    <a:lstStyle/>
                    <a:p>
                      <a:pPr marL="350838" indent="0"/>
                      <a:r>
                        <a:rPr lang="en-US" sz="1400" b="0" dirty="0" smtClean="0">
                          <a:latin typeface="Calibri" panose="020F0502020204030204" pitchFamily="34" charset="0"/>
                        </a:rPr>
                        <a:t>Travel expenses</a:t>
                      </a:r>
                      <a:endParaRPr lang="en-US" sz="1400" b="0" dirty="0">
                        <a:latin typeface="Calibri" panose="020F0502020204030204" pitchFamily="34"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Monthly</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12</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400</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4,800</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r>
              <a:tr h="219307">
                <a:tc>
                  <a:txBody>
                    <a:bodyPr/>
                    <a:lstStyle/>
                    <a:p>
                      <a:pPr marL="342900" indent="-342900">
                        <a:buAutoNum type="arabicPeriod" startAt="2"/>
                      </a:pPr>
                      <a:r>
                        <a:rPr lang="en-US" sz="1400" b="1" dirty="0" smtClean="0">
                          <a:latin typeface="Calibri" panose="020F0502020204030204" pitchFamily="34" charset="0"/>
                        </a:rPr>
                        <a:t>Training</a:t>
                      </a:r>
                      <a:endParaRPr lang="en-US" sz="1400" b="1" dirty="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tcPr>
                </a:tc>
                <a:tc>
                  <a:txBody>
                    <a:bodyPr/>
                    <a:lstStyle/>
                    <a:p>
                      <a:pPr algn="ctr"/>
                      <a:r>
                        <a:rPr lang="en-US" sz="1400" b="1" kern="1200" dirty="0" smtClean="0">
                          <a:solidFill>
                            <a:schemeClr val="dk1"/>
                          </a:solidFill>
                          <a:latin typeface="Calibri" panose="020F0502020204030204" pitchFamily="34" charset="0"/>
                          <a:ea typeface="+mn-ea"/>
                          <a:cs typeface="+mn-cs"/>
                        </a:rPr>
                        <a:t>6,900</a:t>
                      </a: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tcPr>
                </a:tc>
              </a:tr>
              <a:tr h="219307">
                <a:tc>
                  <a:txBody>
                    <a:bodyPr/>
                    <a:lstStyle/>
                    <a:p>
                      <a:pPr marL="350838" indent="0">
                        <a:buNone/>
                      </a:pPr>
                      <a:r>
                        <a:rPr lang="en-US" sz="1400" b="0" kern="1200" dirty="0" smtClean="0">
                          <a:solidFill>
                            <a:schemeClr val="dk1"/>
                          </a:solidFill>
                          <a:latin typeface="Calibri" panose="020F0502020204030204" pitchFamily="34" charset="0"/>
                          <a:ea typeface="+mn-ea"/>
                          <a:cs typeface="+mn-cs"/>
                        </a:rPr>
                        <a:t>Conferences</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5</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900</a:t>
                      </a:r>
                      <a:endParaRPr lang="en-US" sz="1400" b="0" kern="1200" dirty="0">
                        <a:solidFill>
                          <a:schemeClr val="dk1"/>
                        </a:solidFill>
                        <a:latin typeface="Calibri" panose="020F0502020204030204" pitchFamily="34" charset="0"/>
                        <a:ea typeface="+mn-ea"/>
                        <a:cs typeface="+mn-cs"/>
                      </a:endParaRPr>
                    </a:p>
                  </a:txBody>
                  <a:tcPr anchor="ctr"/>
                </a:tc>
                <a:tc>
                  <a:txBody>
                    <a:bodyPr/>
                    <a:lstStyle/>
                    <a:p>
                      <a:pPr algn="ctr"/>
                      <a:r>
                        <a:rPr lang="en-US" sz="1400" b="0" kern="1200" dirty="0" smtClean="0">
                          <a:solidFill>
                            <a:schemeClr val="dk1"/>
                          </a:solidFill>
                          <a:latin typeface="Calibri" panose="020F0502020204030204" pitchFamily="34" charset="0"/>
                          <a:ea typeface="+mn-ea"/>
                          <a:cs typeface="+mn-cs"/>
                        </a:rPr>
                        <a:t>4,500</a:t>
                      </a:r>
                      <a:endParaRPr lang="en-US" sz="1400" b="0" kern="1200" dirty="0">
                        <a:solidFill>
                          <a:schemeClr val="dk1"/>
                        </a:solidFill>
                        <a:latin typeface="Calibri" panose="020F0502020204030204" pitchFamily="34" charset="0"/>
                        <a:ea typeface="+mn-ea"/>
                        <a:cs typeface="+mn-cs"/>
                      </a:endParaRPr>
                    </a:p>
                  </a:txBody>
                  <a:tcPr anchor="ctr"/>
                </a:tc>
              </a:tr>
              <a:tr h="219307">
                <a:tc>
                  <a:txBody>
                    <a:bodyPr/>
                    <a:lstStyle/>
                    <a:p>
                      <a:pPr marL="350838" indent="0">
                        <a:buNone/>
                      </a:pPr>
                      <a:r>
                        <a:rPr lang="en-US" sz="1400" b="0" kern="1200" dirty="0" smtClean="0">
                          <a:solidFill>
                            <a:schemeClr val="dk1"/>
                          </a:solidFill>
                          <a:latin typeface="Calibri" panose="020F0502020204030204" pitchFamily="34" charset="0"/>
                          <a:ea typeface="+mn-ea"/>
                          <a:cs typeface="+mn-cs"/>
                        </a:rPr>
                        <a:t>Field schools</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6</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400</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kern="1200" dirty="0" smtClean="0">
                          <a:solidFill>
                            <a:schemeClr val="dk1"/>
                          </a:solidFill>
                          <a:latin typeface="Calibri" panose="020F0502020204030204" pitchFamily="34" charset="0"/>
                          <a:ea typeface="+mn-ea"/>
                          <a:cs typeface="+mn-cs"/>
                        </a:rPr>
                        <a:t>2,400</a:t>
                      </a:r>
                      <a:endParaRPr lang="en-US" sz="1400" b="0" kern="1200" dirty="0">
                        <a:solidFill>
                          <a:schemeClr val="dk1"/>
                        </a:solidFill>
                        <a:latin typeface="Calibri" panose="020F0502020204030204" pitchFamily="34" charset="0"/>
                        <a:ea typeface="+mn-ea"/>
                        <a:cs typeface="+mn-cs"/>
                      </a:endParaRPr>
                    </a:p>
                  </a:txBody>
                  <a:tcPr anchor="ctr">
                    <a:lnB w="12700" cap="flat" cmpd="sng" algn="ctr">
                      <a:solidFill>
                        <a:schemeClr val="bg1"/>
                      </a:solidFill>
                      <a:prstDash val="solid"/>
                      <a:round/>
                      <a:headEnd type="none" w="med" len="med"/>
                      <a:tailEnd type="none" w="med" len="med"/>
                    </a:lnB>
                  </a:tcPr>
                </a:tc>
              </a:tr>
              <a:tr h="219307">
                <a:tc>
                  <a:txBody>
                    <a:bodyPr/>
                    <a:lstStyle/>
                    <a:p>
                      <a:pPr marL="342900" indent="-342900">
                        <a:buFont typeface="+mj-lt"/>
                        <a:buAutoNum type="arabicPeriod" startAt="3"/>
                      </a:pPr>
                      <a:r>
                        <a:rPr lang="en-US" sz="1400" b="1" dirty="0" smtClean="0">
                          <a:latin typeface="Calibri" panose="020F0502020204030204" pitchFamily="34" charset="0"/>
                        </a:rPr>
                        <a:t>Project administration</a:t>
                      </a:r>
                      <a:endParaRPr lang="en-US" sz="1400" b="1" dirty="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kern="1200" dirty="0" smtClean="0">
                          <a:solidFill>
                            <a:schemeClr val="dk1"/>
                          </a:solidFill>
                          <a:latin typeface="Calibri" panose="020F0502020204030204" pitchFamily="34" charset="0"/>
                          <a:ea typeface="+mn-ea"/>
                          <a:cs typeface="+mn-cs"/>
                        </a:rPr>
                        <a:t>25,000</a:t>
                      </a: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9307">
                <a:tc>
                  <a:txBody>
                    <a:bodyPr/>
                    <a:lstStyle/>
                    <a:p>
                      <a:pPr marL="0" indent="0">
                        <a:buFont typeface="+mj-lt"/>
                        <a:buNone/>
                      </a:pPr>
                      <a:r>
                        <a:rPr lang="en-US" sz="1400" b="1" dirty="0" smtClean="0">
                          <a:latin typeface="Calibri" panose="020F0502020204030204" pitchFamily="34" charset="0"/>
                        </a:rPr>
                        <a:t>TOTAL (US$/YEAR)</a:t>
                      </a:r>
                      <a:endParaRPr lang="en-US" sz="1400" b="1" dirty="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kern="1200" dirty="0" smtClean="0">
                          <a:solidFill>
                            <a:schemeClr val="dk1"/>
                          </a:solidFill>
                          <a:latin typeface="Calibri" panose="020F0502020204030204" pitchFamily="34" charset="0"/>
                          <a:ea typeface="+mn-ea"/>
                          <a:cs typeface="+mn-cs"/>
                        </a:rPr>
                        <a:t>47,100</a:t>
                      </a:r>
                      <a:endParaRPr lang="en-US" sz="1400" b="1" kern="1200" dirty="0">
                        <a:solidFill>
                          <a:schemeClr val="dk1"/>
                        </a:solidFill>
                        <a:latin typeface="Calibri" panose="020F0502020204030204" pitchFamily="34" charset="0"/>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47309277"/>
              </p:ext>
            </p:extLst>
          </p:nvPr>
        </p:nvGraphicFramePr>
        <p:xfrm>
          <a:off x="304801" y="4419600"/>
          <a:ext cx="8458200" cy="1828800"/>
        </p:xfrm>
        <a:graphic>
          <a:graphicData uri="http://schemas.openxmlformats.org/drawingml/2006/table">
            <a:tbl>
              <a:tblPr firstRow="1" bandRow="1">
                <a:tableStyleId>{5C22544A-7EE6-4342-B048-85BDC9FD1C3A}</a:tableStyleId>
              </a:tblPr>
              <a:tblGrid>
                <a:gridCol w="2743200"/>
                <a:gridCol w="2857500"/>
                <a:gridCol w="2857500"/>
              </a:tblGrid>
              <a:tr h="0">
                <a:tc rowSpan="2">
                  <a:txBody>
                    <a:bodyPr/>
                    <a:lstStyle/>
                    <a:p>
                      <a:pPr algn="ctr"/>
                      <a:r>
                        <a:rPr lang="en-US" sz="1400" b="0" dirty="0" smtClean="0">
                          <a:latin typeface="Calibri" panose="020F0502020204030204" pitchFamily="34" charset="0"/>
                        </a:rPr>
                        <a:t>Description</a:t>
                      </a:r>
                      <a:endParaRPr lang="en-US" sz="1400" b="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gridSpan="2">
                  <a:txBody>
                    <a:bodyPr/>
                    <a:lstStyle/>
                    <a:p>
                      <a:pPr marL="0" algn="ctr" defTabSz="457200" rtl="0" eaLnBrk="1" latinLnBrk="0" hangingPunct="1"/>
                      <a:r>
                        <a:rPr lang="en-US" sz="1400" b="0" kern="1200" dirty="0" smtClean="0">
                          <a:solidFill>
                            <a:schemeClr val="lt1"/>
                          </a:solidFill>
                          <a:latin typeface="Calibri" panose="020F0502020204030204" pitchFamily="34" charset="0"/>
                          <a:ea typeface="+mn-ea"/>
                          <a:cs typeface="+mn-cs"/>
                        </a:rPr>
                        <a:t>Payment, US $</a:t>
                      </a:r>
                      <a:endParaRPr lang="en-US" sz="14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nchor="ctr"/>
                </a:tc>
              </a:tr>
              <a:tr h="0">
                <a:tc vMerge="1">
                  <a:txBody>
                    <a:bodyPr/>
                    <a:lstStyle/>
                    <a:p>
                      <a:endParaRPr lang="en-US"/>
                    </a:p>
                  </a:txBody>
                  <a:tcPr/>
                </a:tc>
                <a:tc>
                  <a:txBody>
                    <a:bodyPr/>
                    <a:lstStyle/>
                    <a:p>
                      <a:pPr marL="0" algn="ctr" defTabSz="457200" rtl="0" eaLnBrk="1" latinLnBrk="0" hangingPunct="1"/>
                      <a:r>
                        <a:rPr lang="en-US" sz="1400" b="0" kern="1200" dirty="0" smtClean="0">
                          <a:solidFill>
                            <a:schemeClr val="lt1"/>
                          </a:solidFill>
                          <a:latin typeface="Calibri" panose="020F0502020204030204" pitchFamily="34" charset="0"/>
                          <a:ea typeface="+mn-ea"/>
                          <a:cs typeface="+mn-cs"/>
                        </a:rPr>
                        <a:t>Monthly</a:t>
                      </a:r>
                      <a:endParaRPr lang="en-US" sz="14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marL="0" algn="ctr" defTabSz="457200" rtl="0" eaLnBrk="1" latinLnBrk="0" hangingPunct="1"/>
                      <a:r>
                        <a:rPr lang="en-US" sz="1400" b="0" kern="1200" dirty="0" smtClean="0">
                          <a:solidFill>
                            <a:schemeClr val="lt1"/>
                          </a:solidFill>
                          <a:latin typeface="Calibri" panose="020F0502020204030204" pitchFamily="34" charset="0"/>
                          <a:ea typeface="+mn-ea"/>
                          <a:cs typeface="+mn-cs"/>
                        </a:rPr>
                        <a:t>Annual</a:t>
                      </a:r>
                      <a:endParaRPr lang="en-US" sz="1400" b="0"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r>
              <a:tr h="0">
                <a:tc>
                  <a:txBody>
                    <a:bodyPr/>
                    <a:lstStyle/>
                    <a:p>
                      <a:r>
                        <a:rPr lang="en-US" sz="1400" b="1" dirty="0" smtClean="0">
                          <a:latin typeface="Calibri" panose="020F0502020204030204" pitchFamily="34" charset="0"/>
                        </a:rPr>
                        <a:t>Farmers (35 x US $50.00)</a:t>
                      </a:r>
                      <a:endParaRPr lang="en-US" sz="1400" b="1"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0" dirty="0" smtClean="0">
                          <a:latin typeface="Calibri" panose="020F0502020204030204" pitchFamily="34" charset="0"/>
                        </a:rPr>
                        <a:t>1,750</a:t>
                      </a:r>
                      <a:endParaRPr lang="en-US" sz="1400" b="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b="0" dirty="0" smtClean="0">
                          <a:latin typeface="Calibri" panose="020F0502020204030204" pitchFamily="34" charset="0"/>
                        </a:rPr>
                        <a:t>21,000</a:t>
                      </a:r>
                      <a:endParaRPr lang="en-US" sz="1400" b="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r>
              <a:tr h="0">
                <a:tc>
                  <a:txBody>
                    <a:bodyPr/>
                    <a:lstStyle/>
                    <a:p>
                      <a:r>
                        <a:rPr lang="en-US" sz="1400" b="1" dirty="0" smtClean="0">
                          <a:latin typeface="Calibri" panose="020F0502020204030204" pitchFamily="34" charset="0"/>
                        </a:rPr>
                        <a:t>COOPA</a:t>
                      </a:r>
                      <a:endParaRPr lang="en-US" sz="1400" b="1" dirty="0">
                        <a:latin typeface="Calibri" panose="020F0502020204030204" pitchFamily="34" charset="0"/>
                      </a:endParaRPr>
                    </a:p>
                  </a:txBody>
                  <a:tcPr anchor="ctr"/>
                </a:tc>
                <a:tc>
                  <a:txBody>
                    <a:bodyPr/>
                    <a:lstStyle/>
                    <a:p>
                      <a:pPr algn="ctr"/>
                      <a:r>
                        <a:rPr lang="en-US" sz="1400" b="0" dirty="0" smtClean="0">
                          <a:latin typeface="Calibri" panose="020F0502020204030204" pitchFamily="34" charset="0"/>
                        </a:rPr>
                        <a:t>575</a:t>
                      </a:r>
                      <a:endParaRPr lang="en-US" sz="1400" b="0" dirty="0">
                        <a:latin typeface="Calibri" panose="020F0502020204030204" pitchFamily="34" charset="0"/>
                      </a:endParaRPr>
                    </a:p>
                  </a:txBody>
                  <a:tcPr anchor="ctr"/>
                </a:tc>
                <a:tc>
                  <a:txBody>
                    <a:bodyPr/>
                    <a:lstStyle/>
                    <a:p>
                      <a:pPr algn="ctr"/>
                      <a:r>
                        <a:rPr lang="en-US" sz="1400" b="0" dirty="0" smtClean="0">
                          <a:latin typeface="Calibri" panose="020F0502020204030204" pitchFamily="34" charset="0"/>
                        </a:rPr>
                        <a:t>6,900</a:t>
                      </a:r>
                      <a:endParaRPr lang="en-US" sz="1400" b="0" dirty="0">
                        <a:latin typeface="Calibri" panose="020F0502020204030204" pitchFamily="34" charset="0"/>
                      </a:endParaRPr>
                    </a:p>
                  </a:txBody>
                  <a:tcPr anchor="ctr"/>
                </a:tc>
              </a:tr>
              <a:tr h="0">
                <a:tc>
                  <a:txBody>
                    <a:bodyPr/>
                    <a:lstStyle/>
                    <a:p>
                      <a:r>
                        <a:rPr lang="en-US" sz="1400" b="1" dirty="0" err="1" smtClean="0">
                          <a:latin typeface="Calibri" panose="020F0502020204030204" pitchFamily="34" charset="0"/>
                        </a:rPr>
                        <a:t>Centrolac</a:t>
                      </a:r>
                      <a:r>
                        <a:rPr lang="en-US" sz="1400" b="1" dirty="0" smtClean="0">
                          <a:latin typeface="Calibri" panose="020F0502020204030204" pitchFamily="34" charset="0"/>
                        </a:rPr>
                        <a:t>, S.A.</a:t>
                      </a:r>
                      <a:endParaRPr lang="en-US" sz="1400" b="1" dirty="0">
                        <a:latin typeface="Calibri" panose="020F0502020204030204" pitchFamily="34"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dirty="0" smtClean="0">
                          <a:latin typeface="Calibri" panose="020F0502020204030204" pitchFamily="34" charset="0"/>
                        </a:rPr>
                        <a:t>1,825</a:t>
                      </a:r>
                      <a:endParaRPr lang="en-US" sz="1400" b="0" dirty="0">
                        <a:latin typeface="Calibri" panose="020F0502020204030204" pitchFamily="34"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lang="en-US" sz="1400" b="0" dirty="0" smtClean="0">
                          <a:latin typeface="Calibri" panose="020F0502020204030204" pitchFamily="34" charset="0"/>
                        </a:rPr>
                        <a:t>21,900</a:t>
                      </a:r>
                      <a:endParaRPr lang="en-US" sz="1400" b="0" dirty="0">
                        <a:latin typeface="Calibri" panose="020F0502020204030204" pitchFamily="34" charset="0"/>
                      </a:endParaRPr>
                    </a:p>
                  </a:txBody>
                  <a:tcPr anchor="ctr">
                    <a:lnB w="12700" cap="flat" cmpd="sng" algn="ctr">
                      <a:solidFill>
                        <a:schemeClr val="bg1"/>
                      </a:solidFill>
                      <a:prstDash val="solid"/>
                      <a:round/>
                      <a:headEnd type="none" w="med" len="med"/>
                      <a:tailEnd type="none" w="med" len="med"/>
                    </a:lnB>
                  </a:tcPr>
                </a:tc>
              </a:tr>
              <a:tr h="0">
                <a:tc>
                  <a:txBody>
                    <a:bodyPr/>
                    <a:lstStyle/>
                    <a:p>
                      <a:r>
                        <a:rPr lang="en-US" sz="1400" b="1" dirty="0" smtClean="0">
                          <a:latin typeface="Calibri" panose="020F0502020204030204" pitchFamily="34" charset="0"/>
                        </a:rPr>
                        <a:t>TOTAL</a:t>
                      </a:r>
                      <a:endParaRPr lang="en-US" sz="1400" b="1" dirty="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Calibri" panose="020F0502020204030204" pitchFamily="34" charset="0"/>
                        </a:rPr>
                        <a:t>4,150</a:t>
                      </a:r>
                      <a:endParaRPr lang="en-US" sz="1400" b="1" dirty="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latin typeface="Calibri" panose="020F0502020204030204" pitchFamily="34" charset="0"/>
                        </a:rPr>
                        <a:t>49,800</a:t>
                      </a:r>
                      <a:endParaRPr lang="en-US" sz="1400" b="1" dirty="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8972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Nicaragua: Cattle Hub</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44300899"/>
              </p:ext>
            </p:extLst>
          </p:nvPr>
        </p:nvGraphicFramePr>
        <p:xfrm>
          <a:off x="228600" y="2286000"/>
          <a:ext cx="8686797" cy="3989764"/>
        </p:xfrm>
        <a:graphic>
          <a:graphicData uri="http://schemas.openxmlformats.org/drawingml/2006/table">
            <a:tbl>
              <a:tblPr firstRow="1" firstCol="1" bandRow="1">
                <a:tableStyleId>{5C22544A-7EE6-4342-B048-85BDC9FD1C3A}</a:tableStyleId>
              </a:tblPr>
              <a:tblGrid>
                <a:gridCol w="3860799"/>
                <a:gridCol w="804333"/>
                <a:gridCol w="804333"/>
                <a:gridCol w="804333"/>
                <a:gridCol w="804333"/>
                <a:gridCol w="804333"/>
                <a:gridCol w="804333"/>
              </a:tblGrid>
              <a:tr h="342417">
                <a:tc>
                  <a:txBody>
                    <a:bodyPr/>
                    <a:lstStyle/>
                    <a:p>
                      <a:pPr marL="0" marR="0">
                        <a:lnSpc>
                          <a:spcPct val="115000"/>
                        </a:lnSpc>
                        <a:spcBef>
                          <a:spcPts val="0"/>
                        </a:spcBef>
                        <a:spcAft>
                          <a:spcPts val="0"/>
                        </a:spcAft>
                      </a:pPr>
                      <a:r>
                        <a:rPr lang="en-US" sz="1200" dirty="0">
                          <a:effectLst/>
                        </a:rPr>
                        <a:t> </a:t>
                      </a:r>
                      <a:endParaRPr lang="en-US" sz="900" dirty="0">
                        <a:effectLst/>
                        <a:latin typeface="Calibri Ligh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Year 1</a:t>
                      </a:r>
                      <a:endParaRPr lang="en-US" sz="900" dirty="0">
                        <a:effectLst/>
                        <a:latin typeface="Calibri Ligh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Year 2</a:t>
                      </a:r>
                      <a:endParaRPr lang="en-US" sz="900">
                        <a:effectLst/>
                        <a:latin typeface="Calibri Ligh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Year 3</a:t>
                      </a:r>
                      <a:endParaRPr lang="en-US" sz="900" dirty="0">
                        <a:effectLst/>
                        <a:latin typeface="Calibri Ligh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Year 4</a:t>
                      </a:r>
                      <a:endParaRPr lang="en-US" sz="900" dirty="0">
                        <a:effectLst/>
                        <a:latin typeface="Calibri Ligh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Year 5</a:t>
                      </a:r>
                      <a:endParaRPr lang="en-US" sz="900">
                        <a:effectLst/>
                        <a:latin typeface="Calibri Ligh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Total</a:t>
                      </a:r>
                      <a:endParaRPr lang="en-US" sz="900">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dirty="0">
                          <a:effectLst/>
                        </a:rPr>
                        <a:t>Incremental milk yield, total L/</a:t>
                      </a:r>
                      <a:r>
                        <a:rPr lang="en-US" sz="1400" dirty="0" err="1">
                          <a:effectLst/>
                        </a:rPr>
                        <a:t>yr</a:t>
                      </a:r>
                      <a:r>
                        <a:rPr lang="en-US" sz="1400" baseline="30000" dirty="0" err="1">
                          <a:effectLst/>
                        </a:rPr>
                        <a:t>a</a:t>
                      </a:r>
                      <a:endParaRPr lang="en-US" sz="1000"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dirty="0">
                          <a:effectLst/>
                        </a:rPr>
                        <a:t>164</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2,904</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a:effectLst/>
                        </a:rPr>
                        <a:t>8,632</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dirty="0">
                          <a:effectLst/>
                        </a:rPr>
                        <a:t>17,821</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31,006</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a:effectLst/>
                        </a:rPr>
                        <a:t>60,527</a:t>
                      </a:r>
                      <a:endParaRPr lang="en-US" sz="1050" b="1">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dirty="0">
                          <a:effectLst/>
                        </a:rPr>
                        <a:t> </a:t>
                      </a:r>
                      <a:endParaRPr lang="en-US" sz="1000" dirty="0">
                        <a:effectLst/>
                        <a:latin typeface="Calibri Light"/>
                        <a:ea typeface="Calibri"/>
                        <a:cs typeface="Times New Roman"/>
                      </a:endParaRPr>
                    </a:p>
                  </a:txBody>
                  <a:tcPr marL="68580" marR="68580" marT="0" marB="0" anchor="ctr">
                    <a:noFill/>
                  </a:tcPr>
                </a:tc>
                <a:tc>
                  <a:txBody>
                    <a:bodyPr/>
                    <a:lstStyle/>
                    <a:p>
                      <a:pPr marL="0" marR="0" algn="r">
                        <a:lnSpc>
                          <a:spcPct val="115000"/>
                        </a:lnSpc>
                        <a:spcBef>
                          <a:spcPts val="0"/>
                        </a:spcBef>
                        <a:spcAft>
                          <a:spcPts val="0"/>
                        </a:spcAft>
                        <a:tabLst>
                          <a:tab pos="30734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noFill/>
                  </a:tcPr>
                </a:tc>
                <a:tc>
                  <a:txBody>
                    <a:bodyPr/>
                    <a:lstStyle/>
                    <a:p>
                      <a:pPr marL="0" marR="0" algn="r">
                        <a:lnSpc>
                          <a:spcPct val="115000"/>
                        </a:lnSpc>
                        <a:spcBef>
                          <a:spcPts val="0"/>
                        </a:spcBef>
                        <a:spcAft>
                          <a:spcPts val="0"/>
                        </a:spcAft>
                        <a:tabLst>
                          <a:tab pos="48006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noFill/>
                  </a:tcPr>
                </a:tc>
                <a:tc>
                  <a:txBody>
                    <a:bodyPr/>
                    <a:lstStyle/>
                    <a:p>
                      <a:pPr marL="0" marR="0" algn="r">
                        <a:lnSpc>
                          <a:spcPct val="115000"/>
                        </a:lnSpc>
                        <a:spcBef>
                          <a:spcPts val="0"/>
                        </a:spcBef>
                        <a:spcAft>
                          <a:spcPts val="0"/>
                        </a:spcAft>
                        <a:tabLst>
                          <a:tab pos="467995" algn="dec"/>
                        </a:tabLst>
                      </a:pPr>
                      <a:r>
                        <a:rPr lang="en-US" sz="1600" b="1" dirty="0">
                          <a:effectLst/>
                        </a:rPr>
                        <a:t> </a:t>
                      </a:r>
                      <a:endParaRPr lang="en-US" sz="1050" b="1" dirty="0">
                        <a:effectLst/>
                        <a:latin typeface="Calibri Light"/>
                        <a:ea typeface="Calibri"/>
                        <a:cs typeface="Times New Roman"/>
                      </a:endParaRPr>
                    </a:p>
                  </a:txBody>
                  <a:tcPr marL="68580" marR="68580" marT="0" marB="0" anchor="ctr">
                    <a:noFill/>
                  </a:tcPr>
                </a:tc>
                <a:tc>
                  <a:txBody>
                    <a:bodyPr/>
                    <a:lstStyle/>
                    <a:p>
                      <a:pPr marL="0" marR="0" algn="r">
                        <a:lnSpc>
                          <a:spcPct val="115000"/>
                        </a:lnSpc>
                        <a:spcBef>
                          <a:spcPts val="0"/>
                        </a:spcBef>
                        <a:spcAft>
                          <a:spcPts val="0"/>
                        </a:spcAft>
                        <a:tabLst>
                          <a:tab pos="46482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noFill/>
                  </a:tcPr>
                </a:tc>
                <a:tc>
                  <a:txBody>
                    <a:bodyPr/>
                    <a:lstStyle/>
                    <a:p>
                      <a:pPr marL="0" marR="0" algn="r">
                        <a:lnSpc>
                          <a:spcPct val="115000"/>
                        </a:lnSpc>
                        <a:spcBef>
                          <a:spcPts val="0"/>
                        </a:spcBef>
                        <a:spcAft>
                          <a:spcPts val="0"/>
                        </a:spcAft>
                        <a:tabLst>
                          <a:tab pos="46990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noFill/>
                  </a:tcPr>
                </a:tc>
                <a:tc>
                  <a:txBody>
                    <a:bodyPr/>
                    <a:lstStyle/>
                    <a:p>
                      <a:pPr marL="0" marR="0" algn="r">
                        <a:lnSpc>
                          <a:spcPct val="115000"/>
                        </a:lnSpc>
                        <a:spcBef>
                          <a:spcPts val="0"/>
                        </a:spcBef>
                        <a:spcAft>
                          <a:spcPts val="0"/>
                        </a:spcAft>
                        <a:tabLst>
                          <a:tab pos="52197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noFill/>
                  </a:tcPr>
                </a:tc>
              </a:tr>
              <a:tr h="210312">
                <a:tc>
                  <a:txBody>
                    <a:bodyPr/>
                    <a:lstStyle/>
                    <a:p>
                      <a:pPr marL="0" marR="0">
                        <a:lnSpc>
                          <a:spcPct val="115000"/>
                        </a:lnSpc>
                        <a:spcBef>
                          <a:spcPts val="0"/>
                        </a:spcBef>
                        <a:spcAft>
                          <a:spcPts val="0"/>
                        </a:spcAft>
                      </a:pPr>
                      <a:r>
                        <a:rPr lang="en-US" sz="1400">
                          <a:effectLst/>
                        </a:rPr>
                        <a:t>Contribution to the value chain, USD/yr</a:t>
                      </a:r>
                      <a:r>
                        <a:rPr lang="en-US" sz="1400" baseline="30000">
                          <a:effectLst/>
                        </a:rPr>
                        <a:t>b</a:t>
                      </a:r>
                      <a:endParaRPr lang="en-US" sz="100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dirty="0">
                          <a:effectLst/>
                        </a:rPr>
                        <a:t> </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dirty="0">
                          <a:effectLst/>
                        </a:rPr>
                        <a:t> </a:t>
                      </a:r>
                      <a:endParaRPr lang="en-US" sz="1050" b="1" dirty="0">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a:effectLst/>
                        </a:rPr>
                        <a:t>   Farmers</a:t>
                      </a:r>
                      <a:endParaRPr lang="en-US" sz="100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a:effectLst/>
                        </a:rPr>
                        <a:t>26</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465</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dirty="0">
                          <a:effectLst/>
                        </a:rPr>
                        <a:t>1,381</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dirty="0">
                          <a:effectLst/>
                        </a:rPr>
                        <a:t>2,851</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4,961</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a:effectLst/>
                        </a:rPr>
                        <a:t>9,684</a:t>
                      </a:r>
                      <a:endParaRPr lang="en-US" sz="1050" b="1">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a:effectLst/>
                        </a:rPr>
                        <a:t>   Collection</a:t>
                      </a:r>
                      <a:r>
                        <a:rPr lang="en-US" sz="1400" baseline="30000">
                          <a:effectLst/>
                        </a:rPr>
                        <a:t>c</a:t>
                      </a:r>
                      <a:endParaRPr lang="en-US" sz="100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a:effectLst/>
                        </a:rPr>
                        <a:t>5</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87</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dirty="0">
                          <a:effectLst/>
                        </a:rPr>
                        <a:t>259</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dirty="0">
                          <a:effectLst/>
                        </a:rPr>
                        <a:t>535</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930</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a:effectLst/>
                        </a:rPr>
                        <a:t>1,816</a:t>
                      </a:r>
                      <a:endParaRPr lang="en-US" sz="1050" b="1">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dirty="0">
                          <a:effectLst/>
                        </a:rPr>
                        <a:t>   Processor</a:t>
                      </a:r>
                      <a:endParaRPr lang="en-US" sz="1000"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a:effectLst/>
                        </a:rPr>
                        <a:t>26</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468</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dirty="0">
                          <a:effectLst/>
                        </a:rPr>
                        <a:t>1,390</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dirty="0">
                          <a:effectLst/>
                        </a:rPr>
                        <a:t>2,869</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4,992</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dirty="0">
                          <a:effectLst/>
                        </a:rPr>
                        <a:t>9,745</a:t>
                      </a:r>
                      <a:endParaRPr lang="en-US" sz="1050" b="1" dirty="0">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a:effectLst/>
                        </a:rPr>
                        <a:t>   Retail</a:t>
                      </a:r>
                      <a:endParaRPr lang="en-US" sz="100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a:effectLst/>
                        </a:rPr>
                        <a:t>23</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407</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dirty="0">
                          <a:effectLst/>
                        </a:rPr>
                        <a:t>1,209</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dirty="0">
                          <a:effectLst/>
                        </a:rPr>
                        <a:t>2,495</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4,341</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dirty="0">
                          <a:effectLst/>
                        </a:rPr>
                        <a:t>8,475</a:t>
                      </a:r>
                      <a:endParaRPr lang="en-US" sz="1050" b="1" dirty="0">
                        <a:effectLst/>
                        <a:latin typeface="Calibri Light"/>
                        <a:ea typeface="Calibri"/>
                        <a:cs typeface="Times New Roman"/>
                      </a:endParaRPr>
                    </a:p>
                  </a:txBody>
                  <a:tcPr marL="68580" marR="68580" marT="0" marB="0" anchor="ctr"/>
                </a:tc>
              </a:tr>
              <a:tr h="210312">
                <a:tc>
                  <a:txBody>
                    <a:bodyPr/>
                    <a:lstStyle/>
                    <a:p>
                      <a:pPr marL="0" marR="0">
                        <a:lnSpc>
                          <a:spcPct val="115000"/>
                        </a:lnSpc>
                        <a:spcBef>
                          <a:spcPts val="0"/>
                        </a:spcBef>
                        <a:spcAft>
                          <a:spcPts val="0"/>
                        </a:spcAft>
                      </a:pPr>
                      <a:r>
                        <a:rPr lang="en-US" sz="1400" dirty="0">
                          <a:effectLst/>
                        </a:rPr>
                        <a:t>Total contribution, USD/</a:t>
                      </a:r>
                      <a:r>
                        <a:rPr lang="en-US" sz="1400" dirty="0" err="1">
                          <a:effectLst/>
                        </a:rPr>
                        <a:t>yr</a:t>
                      </a:r>
                      <a:endParaRPr lang="en-US" sz="1400"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307340" algn="dec"/>
                        </a:tabLst>
                      </a:pPr>
                      <a:r>
                        <a:rPr lang="en-US" sz="1600" b="1">
                          <a:effectLst/>
                        </a:rPr>
                        <a:t>80</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80060" algn="dec"/>
                        </a:tabLst>
                      </a:pPr>
                      <a:r>
                        <a:rPr lang="en-US" sz="1600" b="1" dirty="0">
                          <a:effectLst/>
                        </a:rPr>
                        <a:t>1,427</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7995" algn="dec"/>
                        </a:tabLst>
                      </a:pPr>
                      <a:r>
                        <a:rPr lang="en-US" sz="1600" b="1" dirty="0">
                          <a:effectLst/>
                        </a:rPr>
                        <a:t>4,239</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4820" algn="dec"/>
                        </a:tabLst>
                      </a:pPr>
                      <a:r>
                        <a:rPr lang="en-US" sz="1600" b="1">
                          <a:effectLst/>
                        </a:rPr>
                        <a:t>8,750</a:t>
                      </a:r>
                      <a:endParaRPr lang="en-US" sz="1050" b="1">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469900" algn="dec"/>
                        </a:tabLst>
                      </a:pPr>
                      <a:r>
                        <a:rPr lang="en-US" sz="1600" b="1" dirty="0">
                          <a:effectLst/>
                        </a:rPr>
                        <a:t>15,224</a:t>
                      </a:r>
                      <a:endParaRPr lang="en-US" sz="1050" b="1" dirty="0">
                        <a:effectLst/>
                        <a:latin typeface="Calibri Light"/>
                        <a:ea typeface="Calibri"/>
                        <a:cs typeface="Times New Roman"/>
                      </a:endParaRPr>
                    </a:p>
                  </a:txBody>
                  <a:tcPr marL="68580" marR="68580" marT="0" marB="0" anchor="ctr"/>
                </a:tc>
                <a:tc>
                  <a:txBody>
                    <a:bodyPr/>
                    <a:lstStyle/>
                    <a:p>
                      <a:pPr marL="0" marR="0" algn="r">
                        <a:lnSpc>
                          <a:spcPct val="115000"/>
                        </a:lnSpc>
                        <a:spcBef>
                          <a:spcPts val="0"/>
                        </a:spcBef>
                        <a:spcAft>
                          <a:spcPts val="0"/>
                        </a:spcAft>
                        <a:tabLst>
                          <a:tab pos="521970" algn="dec"/>
                        </a:tabLst>
                      </a:pPr>
                      <a:r>
                        <a:rPr lang="en-US" sz="1600" b="1" dirty="0">
                          <a:effectLst/>
                        </a:rPr>
                        <a:t>29,720</a:t>
                      </a:r>
                      <a:endParaRPr lang="en-US" sz="1050" b="1" dirty="0">
                        <a:effectLst/>
                        <a:latin typeface="Calibri Light"/>
                        <a:ea typeface="Calibri"/>
                        <a:cs typeface="Times New Roman"/>
                      </a:endParaRPr>
                    </a:p>
                  </a:txBody>
                  <a:tcPr marL="68580" marR="68580" marT="0" marB="0" anchor="ctr"/>
                </a:tc>
              </a:tr>
              <a:tr h="1404019">
                <a:tc gridSpan="7">
                  <a:txBody>
                    <a:bodyPr/>
                    <a:lstStyle/>
                    <a:p>
                      <a:pPr marL="228600" marR="0" indent="-228600">
                        <a:lnSpc>
                          <a:spcPct val="115000"/>
                        </a:lnSpc>
                        <a:spcBef>
                          <a:spcPts val="0"/>
                        </a:spcBef>
                        <a:spcAft>
                          <a:spcPts val="300"/>
                        </a:spcAft>
                        <a:buFont typeface="+mj-lt"/>
                        <a:buAutoNum type="alphaLcParenR"/>
                      </a:pPr>
                      <a:endParaRPr lang="en-US" sz="900" b="0" dirty="0" smtClean="0">
                        <a:solidFill>
                          <a:schemeClr val="bg1"/>
                        </a:solidFill>
                        <a:effectLst/>
                      </a:endParaRPr>
                    </a:p>
                    <a:p>
                      <a:pPr marL="228600" marR="0" indent="-228600">
                        <a:lnSpc>
                          <a:spcPct val="115000"/>
                        </a:lnSpc>
                        <a:spcBef>
                          <a:spcPts val="0"/>
                        </a:spcBef>
                        <a:spcAft>
                          <a:spcPts val="300"/>
                        </a:spcAft>
                        <a:buFont typeface="+mj-lt"/>
                        <a:buAutoNum type="alphaLcParenR"/>
                      </a:pPr>
                      <a:r>
                        <a:rPr lang="en-US" sz="900" b="0" kern="1200" dirty="0" smtClean="0">
                          <a:solidFill>
                            <a:schemeClr val="bg1"/>
                          </a:solidFill>
                          <a:effectLst/>
                          <a:latin typeface="+mn-lt"/>
                          <a:ea typeface="+mn-ea"/>
                          <a:cs typeface="+mn-cs"/>
                        </a:rPr>
                        <a:t>Predicted</a:t>
                      </a:r>
                      <a:r>
                        <a:rPr lang="en-US" sz="900" b="0" dirty="0" smtClean="0">
                          <a:solidFill>
                            <a:schemeClr val="bg1"/>
                          </a:solidFill>
                          <a:effectLst/>
                        </a:rPr>
                        <a:t> </a:t>
                      </a:r>
                      <a:r>
                        <a:rPr lang="en-US" sz="900" b="0" dirty="0">
                          <a:solidFill>
                            <a:schemeClr val="bg1"/>
                          </a:solidFill>
                          <a:effectLst/>
                        </a:rPr>
                        <a:t>values reflect year-end milk yield for 20; 330; 640; 950; 1,260; and 1,570 farms in year 1 through 5, respectively.  Incremental milk yield is the difference between farms that do not work with the Cattle Hub and those that the Cattle Hub works with and these values do not consider production costs or farmer investments toward improvements.</a:t>
                      </a:r>
                    </a:p>
                    <a:p>
                      <a:pPr marL="228600" marR="0" indent="-228600">
                        <a:lnSpc>
                          <a:spcPct val="115000"/>
                        </a:lnSpc>
                        <a:spcBef>
                          <a:spcPts val="0"/>
                        </a:spcBef>
                        <a:spcAft>
                          <a:spcPts val="300"/>
                        </a:spcAft>
                        <a:buFont typeface="+mj-lt"/>
                        <a:buAutoNum type="alphaLcParenR"/>
                      </a:pPr>
                      <a:r>
                        <a:rPr lang="en-US" sz="900" b="0" dirty="0" smtClean="0">
                          <a:solidFill>
                            <a:schemeClr val="bg1"/>
                          </a:solidFill>
                          <a:effectLst/>
                        </a:rPr>
                        <a:t>Assumed </a:t>
                      </a:r>
                      <a:r>
                        <a:rPr lang="en-US" sz="900" b="0" dirty="0">
                          <a:solidFill>
                            <a:schemeClr val="bg1"/>
                          </a:solidFill>
                          <a:effectLst/>
                        </a:rPr>
                        <a:t>contribution values (USD/L) to each step of the value chain:  farmers, 0.16; collection, 0.03; processor, 0.16; and </a:t>
                      </a:r>
                      <a:r>
                        <a:rPr lang="en-US" sz="900" b="0" dirty="0" smtClean="0">
                          <a:solidFill>
                            <a:schemeClr val="bg1"/>
                          </a:solidFill>
                          <a:effectLst/>
                        </a:rPr>
                        <a:t>retail</a:t>
                      </a:r>
                      <a:r>
                        <a:rPr lang="en-US" sz="900" b="0" dirty="0">
                          <a:solidFill>
                            <a:schemeClr val="bg1"/>
                          </a:solidFill>
                          <a:effectLst/>
                        </a:rPr>
                        <a:t>, 0.14.</a:t>
                      </a:r>
                    </a:p>
                    <a:p>
                      <a:pPr marL="228600" marR="0" indent="-228600">
                        <a:lnSpc>
                          <a:spcPct val="115000"/>
                        </a:lnSpc>
                        <a:spcBef>
                          <a:spcPts val="0"/>
                        </a:spcBef>
                        <a:spcAft>
                          <a:spcPts val="0"/>
                        </a:spcAft>
                        <a:buFont typeface="+mj-lt"/>
                        <a:buAutoNum type="alphaLcParenR"/>
                      </a:pPr>
                      <a:r>
                        <a:rPr lang="en-US" sz="900" b="0" dirty="0" smtClean="0">
                          <a:solidFill>
                            <a:schemeClr val="bg1"/>
                          </a:solidFill>
                          <a:effectLst/>
                        </a:rPr>
                        <a:t>Assumes </a:t>
                      </a:r>
                      <a:r>
                        <a:rPr lang="en-US" sz="900" b="0" dirty="0">
                          <a:solidFill>
                            <a:schemeClr val="bg1"/>
                          </a:solidFill>
                          <a:effectLst/>
                        </a:rPr>
                        <a:t>that the Cattle Hub owns and operates milk collection centers until capital expenditures paid back.</a:t>
                      </a:r>
                      <a:endParaRPr lang="en-US" sz="900" b="0" dirty="0">
                        <a:solidFill>
                          <a:schemeClr val="bg1"/>
                        </a:solidFill>
                        <a:effectLst/>
                        <a:latin typeface="Calibri Light"/>
                        <a:ea typeface="Calibri"/>
                        <a:cs typeface="Times New Roman"/>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228600" y="1219200"/>
            <a:ext cx="8763000" cy="923330"/>
          </a:xfrm>
          <a:prstGeom prst="rect">
            <a:avLst/>
          </a:prstGeom>
          <a:noFill/>
        </p:spPr>
        <p:txBody>
          <a:bodyPr wrap="square" rtlCol="0">
            <a:spAutoFit/>
          </a:bodyPr>
          <a:lstStyle/>
          <a:p>
            <a:pPr algn="ctr"/>
            <a:r>
              <a:rPr lang="en-US" b="1" dirty="0" smtClean="0">
                <a:solidFill>
                  <a:srgbClr val="2C70AE"/>
                </a:solidFill>
              </a:rPr>
              <a:t>Predicted improvements in milk yield (1,000 L) produced on farms that the Cattle Hub works with over five years and resulting contribution (USD 1,000)</a:t>
            </a:r>
            <a:br>
              <a:rPr lang="en-US" b="1" dirty="0" smtClean="0">
                <a:solidFill>
                  <a:srgbClr val="2C70AE"/>
                </a:solidFill>
              </a:rPr>
            </a:br>
            <a:r>
              <a:rPr lang="en-US" b="1" dirty="0" smtClean="0">
                <a:solidFill>
                  <a:srgbClr val="2C70AE"/>
                </a:solidFill>
              </a:rPr>
              <a:t>to the local economy at each step of the value chain.</a:t>
            </a:r>
            <a:endParaRPr lang="en-US" b="1" dirty="0">
              <a:solidFill>
                <a:srgbClr val="2C70AE"/>
              </a:solidFill>
            </a:endParaRPr>
          </a:p>
        </p:txBody>
      </p:sp>
    </p:spTree>
    <p:extLst>
      <p:ext uri="{BB962C8B-B14F-4D97-AF65-F5344CB8AC3E}">
        <p14:creationId xmlns:p14="http://schemas.microsoft.com/office/powerpoint/2010/main" val="224316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34" charset="-128"/>
              </a:rPr>
              <a:t>venture | dairy financial model</a:t>
            </a: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b="30268"/>
          <a:stretch/>
        </p:blipFill>
        <p:spPr>
          <a:xfrm>
            <a:off x="991098" y="1365839"/>
            <a:ext cx="7467102" cy="351096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990600" y="1394936"/>
            <a:ext cx="2056647" cy="738664"/>
          </a:xfrm>
          <a:prstGeom prst="rect">
            <a:avLst/>
          </a:prstGeom>
          <a:noFill/>
        </p:spPr>
        <p:txBody>
          <a:bodyPr wrap="square" rtlCol="0">
            <a:spAutoFit/>
          </a:bodyPr>
          <a:lstStyle/>
          <a:p>
            <a:pPr algn="ctr"/>
            <a:r>
              <a:rPr lang="en-US" sz="1400" b="1" dirty="0" smtClean="0">
                <a:solidFill>
                  <a:srgbClr val="000000"/>
                </a:solidFill>
              </a:rPr>
              <a:t>NGO’s</a:t>
            </a:r>
            <a:r>
              <a:rPr lang="en-US" altLang="ja-JP" sz="1400" b="1" dirty="0" smtClean="0">
                <a:solidFill>
                  <a:srgbClr val="000000"/>
                </a:solidFill>
              </a:rPr>
              <a:t> </a:t>
            </a:r>
            <a:r>
              <a:rPr lang="en-US" altLang="ja-JP" sz="1400" b="1" dirty="0">
                <a:solidFill>
                  <a:srgbClr val="000000"/>
                </a:solidFill>
              </a:rPr>
              <a:t>may </a:t>
            </a:r>
            <a:r>
              <a:rPr lang="en-US" altLang="ja-JP" sz="1400" b="1" dirty="0" smtClean="0">
                <a:solidFill>
                  <a:srgbClr val="000000"/>
                </a:solidFill>
              </a:rPr>
              <a:t>support </a:t>
            </a:r>
            <a:endParaRPr lang="en-US" altLang="ja-JP" sz="1400" b="1" dirty="0">
              <a:solidFill>
                <a:srgbClr val="000000"/>
              </a:solidFill>
            </a:endParaRPr>
          </a:p>
          <a:p>
            <a:pPr algn="ctr"/>
            <a:r>
              <a:rPr lang="en-US" sz="1400" b="1" dirty="0">
                <a:solidFill>
                  <a:srgbClr val="000000"/>
                </a:solidFill>
              </a:rPr>
              <a:t>capacity </a:t>
            </a:r>
            <a:r>
              <a:rPr lang="en-US" sz="1400" b="1" dirty="0" smtClean="0">
                <a:solidFill>
                  <a:srgbClr val="000000"/>
                </a:solidFill>
              </a:rPr>
              <a:t>building</a:t>
            </a:r>
          </a:p>
          <a:p>
            <a:pPr algn="ctr"/>
            <a:r>
              <a:rPr lang="en-US" sz="1400" b="1" dirty="0" smtClean="0">
                <a:solidFill>
                  <a:srgbClr val="000000"/>
                </a:solidFill>
              </a:rPr>
              <a:t>(non dilutive)</a:t>
            </a:r>
            <a:endParaRPr lang="en-US" sz="1400" b="1" dirty="0"/>
          </a:p>
        </p:txBody>
      </p:sp>
      <p:sp>
        <p:nvSpPr>
          <p:cNvPr id="13" name="TextBox 12"/>
          <p:cNvSpPr txBox="1"/>
          <p:nvPr/>
        </p:nvSpPr>
        <p:spPr>
          <a:xfrm>
            <a:off x="3429000" y="1394936"/>
            <a:ext cx="2097377" cy="738664"/>
          </a:xfrm>
          <a:prstGeom prst="rect">
            <a:avLst/>
          </a:prstGeom>
          <a:noFill/>
        </p:spPr>
        <p:txBody>
          <a:bodyPr wrap="square" rtlCol="0">
            <a:spAutoFit/>
          </a:bodyPr>
          <a:lstStyle/>
          <a:p>
            <a:pPr algn="ctr"/>
            <a:r>
              <a:rPr lang="en-GB" sz="1400" dirty="0">
                <a:solidFill>
                  <a:srgbClr val="000000"/>
                </a:solidFill>
              </a:rPr>
              <a:t>Non-profit partners </a:t>
            </a:r>
          </a:p>
          <a:p>
            <a:pPr algn="ctr"/>
            <a:r>
              <a:rPr lang="en-GB" sz="1400" b="1" dirty="0" smtClean="0">
                <a:solidFill>
                  <a:srgbClr val="000000"/>
                </a:solidFill>
              </a:rPr>
              <a:t>DiDC, </a:t>
            </a:r>
            <a:r>
              <a:rPr lang="en-GB" sz="1400" b="1" dirty="0">
                <a:solidFill>
                  <a:srgbClr val="000000"/>
                </a:solidFill>
              </a:rPr>
              <a:t>Heifer International, </a:t>
            </a:r>
            <a:r>
              <a:rPr lang="en-GB" sz="1400" b="1" dirty="0" smtClean="0">
                <a:solidFill>
                  <a:srgbClr val="000000"/>
                </a:solidFill>
              </a:rPr>
              <a:t>others</a:t>
            </a:r>
            <a:endParaRPr lang="en-US" sz="1400" dirty="0"/>
          </a:p>
        </p:txBody>
      </p:sp>
      <p:sp>
        <p:nvSpPr>
          <p:cNvPr id="14" name="TextBox 13"/>
          <p:cNvSpPr txBox="1"/>
          <p:nvPr/>
        </p:nvSpPr>
        <p:spPr>
          <a:xfrm>
            <a:off x="5820032" y="1447800"/>
            <a:ext cx="2150076" cy="553998"/>
          </a:xfrm>
          <a:prstGeom prst="rect">
            <a:avLst/>
          </a:prstGeom>
          <a:noFill/>
        </p:spPr>
        <p:txBody>
          <a:bodyPr wrap="square" rtlCol="0">
            <a:spAutoFit/>
          </a:bodyPr>
          <a:lstStyle/>
          <a:p>
            <a:pPr algn="ctr"/>
            <a:r>
              <a:rPr lang="en-GB" sz="1600" b="1" dirty="0">
                <a:solidFill>
                  <a:srgbClr val="000000"/>
                </a:solidFill>
                <a:ea typeface="Arial" charset="0"/>
              </a:rPr>
              <a:t>venture | dairy </a:t>
            </a:r>
            <a:r>
              <a:rPr lang="en-GB" sz="1600" b="1" dirty="0" smtClean="0">
                <a:solidFill>
                  <a:srgbClr val="000000"/>
                </a:solidFill>
                <a:ea typeface="Arial" charset="0"/>
              </a:rPr>
              <a:t>LLC</a:t>
            </a:r>
            <a:r>
              <a:rPr lang="en-GB" sz="1400" b="1" dirty="0">
                <a:solidFill>
                  <a:srgbClr val="000000"/>
                </a:solidFill>
                <a:ea typeface="Arial" charset="0"/>
              </a:rPr>
              <a:t/>
            </a:r>
            <a:br>
              <a:rPr lang="en-GB" sz="1400" b="1" dirty="0">
                <a:solidFill>
                  <a:srgbClr val="000000"/>
                </a:solidFill>
                <a:ea typeface="Arial" charset="0"/>
              </a:rPr>
            </a:br>
            <a:r>
              <a:rPr lang="en-GB" sz="1400" dirty="0">
                <a:solidFill>
                  <a:srgbClr val="000000"/>
                </a:solidFill>
                <a:ea typeface="Arial" charset="0"/>
              </a:rPr>
              <a:t>investment </a:t>
            </a:r>
            <a:r>
              <a:rPr lang="en-GB" sz="1400" dirty="0" smtClean="0">
                <a:solidFill>
                  <a:srgbClr val="000000"/>
                </a:solidFill>
                <a:ea typeface="Arial" charset="0"/>
              </a:rPr>
              <a:t>company</a:t>
            </a:r>
            <a:endParaRPr lang="en-US" sz="1400" dirty="0"/>
          </a:p>
        </p:txBody>
      </p:sp>
      <p:sp>
        <p:nvSpPr>
          <p:cNvPr id="16" name="TextBox 15"/>
          <p:cNvSpPr txBox="1"/>
          <p:nvPr/>
        </p:nvSpPr>
        <p:spPr>
          <a:xfrm>
            <a:off x="3429000" y="2819400"/>
            <a:ext cx="2097378" cy="1354217"/>
          </a:xfrm>
          <a:prstGeom prst="rect">
            <a:avLst/>
          </a:prstGeom>
          <a:noFill/>
        </p:spPr>
        <p:txBody>
          <a:bodyPr wrap="square" rtlCol="0">
            <a:spAutoFit/>
          </a:bodyPr>
          <a:lstStyle/>
          <a:p>
            <a:r>
              <a:rPr lang="en-US" sz="1600" b="1" dirty="0">
                <a:solidFill>
                  <a:srgbClr val="FFFFFF"/>
                </a:solidFill>
                <a:effectLst>
                  <a:outerShdw blurRad="38100" dist="38100" dir="2700000" algn="tl">
                    <a:srgbClr val="000000">
                      <a:alpha val="43137"/>
                    </a:srgbClr>
                  </a:outerShdw>
                </a:effectLst>
              </a:rPr>
              <a:t>Dairy Hubs </a:t>
            </a:r>
            <a:r>
              <a:rPr lang="en-US" sz="1600" b="1" dirty="0" smtClean="0">
                <a:solidFill>
                  <a:srgbClr val="FFFFFF"/>
                </a:solidFill>
                <a:effectLst>
                  <a:outerShdw blurRad="38100" dist="38100" dir="2700000" algn="tl">
                    <a:srgbClr val="000000">
                      <a:alpha val="43137"/>
                    </a:srgbClr>
                  </a:outerShdw>
                </a:effectLst>
              </a:rPr>
              <a:t>provide </a:t>
            </a:r>
            <a:r>
              <a:rPr lang="en-US" sz="1600" b="1" dirty="0">
                <a:solidFill>
                  <a:srgbClr val="FFFFFF"/>
                </a:solidFill>
                <a:effectLst>
                  <a:outerShdw blurRad="38100" dist="38100" dir="2700000" algn="tl">
                    <a:srgbClr val="000000">
                      <a:alpha val="43137"/>
                    </a:srgbClr>
                  </a:outerShdw>
                </a:effectLst>
              </a:rPr>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services &amp; </a:t>
            </a:r>
            <a:r>
              <a:rPr lang="en-US" sz="1600" b="1" dirty="0" smtClean="0">
                <a:solidFill>
                  <a:srgbClr val="FFFFFF"/>
                </a:solidFill>
                <a:effectLst>
                  <a:outerShdw blurRad="38100" dist="38100" dir="2700000" algn="tl">
                    <a:srgbClr val="000000">
                      <a:alpha val="43137"/>
                    </a:srgbClr>
                  </a:outerShdw>
                </a:effectLst>
              </a:rPr>
              <a:t>products</a:t>
            </a:r>
            <a:r>
              <a:rPr lang="en-US" sz="1600" b="1" dirty="0">
                <a:solidFill>
                  <a:srgbClr val="FFFFFF"/>
                </a:solidFill>
                <a:effectLst>
                  <a:outerShdw blurRad="38100" dist="38100" dir="2700000" algn="tl">
                    <a:srgbClr val="000000">
                      <a:alpha val="43137"/>
                    </a:srgbClr>
                  </a:outerShdw>
                </a:effectLst>
              </a:rPr>
              <a:t>. </a:t>
            </a:r>
          </a:p>
          <a:p>
            <a:r>
              <a:rPr lang="en-US" sz="1600" b="1" dirty="0">
                <a:solidFill>
                  <a:srgbClr val="FFFFFF"/>
                </a:solidFill>
                <a:effectLst>
                  <a:outerShdw blurRad="38100" dist="38100" dir="2700000" algn="tl">
                    <a:srgbClr val="000000">
                      <a:alpha val="43137"/>
                    </a:srgbClr>
                  </a:outerShdw>
                </a:effectLst>
              </a:rPr>
              <a:t>Set up </a:t>
            </a:r>
            <a:r>
              <a:rPr lang="en-US" sz="1600" b="1" dirty="0" smtClean="0">
                <a:solidFill>
                  <a:srgbClr val="FFFFFF"/>
                </a:solidFill>
                <a:effectLst>
                  <a:outerShdw blurRad="38100" dist="38100" dir="2700000" algn="tl">
                    <a:srgbClr val="000000">
                      <a:alpha val="43137"/>
                    </a:srgbClr>
                  </a:outerShdw>
                </a:effectLst>
              </a:rPr>
              <a:t>model farms </a:t>
            </a:r>
            <a:endParaRPr lang="en-US" sz="1600" b="1" dirty="0">
              <a:solidFill>
                <a:srgbClr val="FFFFFF"/>
              </a:solidFill>
              <a:effectLst>
                <a:outerShdw blurRad="38100" dist="38100" dir="2700000" algn="tl">
                  <a:srgbClr val="000000">
                    <a:alpha val="43137"/>
                  </a:srgbClr>
                </a:outerShdw>
              </a:effectLst>
            </a:endParaRPr>
          </a:p>
          <a:p>
            <a:endParaRPr lang="en-US" sz="1600" b="1" dirty="0">
              <a:effectLst>
                <a:outerShdw blurRad="38100" dist="38100" dir="2700000" algn="tl">
                  <a:srgbClr val="000000">
                    <a:alpha val="43137"/>
                  </a:srgbClr>
                </a:outerShdw>
              </a:effectLst>
            </a:endParaRPr>
          </a:p>
        </p:txBody>
      </p:sp>
      <p:sp>
        <p:nvSpPr>
          <p:cNvPr id="18" name="TextBox 17"/>
          <p:cNvSpPr txBox="1"/>
          <p:nvPr/>
        </p:nvSpPr>
        <p:spPr>
          <a:xfrm>
            <a:off x="1507613" y="2819400"/>
            <a:ext cx="1540387" cy="861774"/>
          </a:xfrm>
          <a:prstGeom prst="rect">
            <a:avLst/>
          </a:prstGeom>
          <a:noFill/>
        </p:spPr>
        <p:txBody>
          <a:bodyPr wrap="square" rtlCol="0">
            <a:spAutoFit/>
          </a:bodyPr>
          <a:lstStyle/>
          <a:p>
            <a:pPr algn="r"/>
            <a:r>
              <a:rPr lang="en-US" sz="1600" b="1" dirty="0">
                <a:solidFill>
                  <a:srgbClr val="000000"/>
                </a:solidFill>
                <a:effectLst>
                  <a:outerShdw blurRad="38100" dist="38100" dir="2700000" algn="tl">
                    <a:srgbClr val="000000">
                      <a:alpha val="43137"/>
                    </a:srgbClr>
                  </a:outerShdw>
                </a:effectLst>
                <a:ea typeface="ＭＳ Ｐゴシック" charset="-128"/>
                <a:cs typeface="ＭＳ Ｐゴシック" charset="-128"/>
              </a:rPr>
              <a:t>Small </a:t>
            </a:r>
            <a:r>
              <a:rPr lang="en-US" sz="1600" b="1" dirty="0" smtClean="0">
                <a:solidFill>
                  <a:srgbClr val="000000"/>
                </a:solidFill>
                <a:effectLst>
                  <a:outerShdw blurRad="38100" dist="38100" dir="2700000" algn="tl">
                    <a:srgbClr val="000000">
                      <a:alpha val="43137"/>
                    </a:srgbClr>
                  </a:outerShdw>
                </a:effectLst>
                <a:ea typeface="ＭＳ Ｐゴシック" charset="-128"/>
                <a:cs typeface="ＭＳ Ｐゴシック" charset="-128"/>
              </a:rPr>
              <a:t>holder farmers </a:t>
            </a:r>
            <a:endParaRPr lang="en-US" sz="1600" b="1" dirty="0">
              <a:solidFill>
                <a:srgbClr val="000000"/>
              </a:solidFill>
              <a:effectLst>
                <a:outerShdw blurRad="38100" dist="38100" dir="2700000" algn="tl">
                  <a:srgbClr val="000000">
                    <a:alpha val="43137"/>
                  </a:srgbClr>
                </a:outerShdw>
              </a:effectLst>
              <a:ea typeface="ＭＳ Ｐゴシック" charset="-128"/>
              <a:cs typeface="ＭＳ Ｐゴシック" charset="-128"/>
            </a:endParaRPr>
          </a:p>
          <a:p>
            <a:pPr algn="r"/>
            <a:endParaRPr lang="en-US" sz="1600" b="1" dirty="0">
              <a:effectLst>
                <a:outerShdw blurRad="38100" dist="38100" dir="2700000" algn="tl">
                  <a:srgbClr val="000000">
                    <a:alpha val="43137"/>
                  </a:srgbClr>
                </a:outerShdw>
              </a:effectLst>
            </a:endParaRPr>
          </a:p>
        </p:txBody>
      </p:sp>
      <p:pic>
        <p:nvPicPr>
          <p:cNvPr id="54275" name="Picture 3"/>
          <p:cNvPicPr>
            <a:picLocks noChangeAspect="1" noChangeArrowheads="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51594" y="2734106"/>
            <a:ext cx="2073206" cy="16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867400" y="2870537"/>
            <a:ext cx="2057400" cy="1200329"/>
          </a:xfrm>
          <a:prstGeom prst="rect">
            <a:avLst/>
          </a:prstGeom>
          <a:noFill/>
        </p:spPr>
        <p:txBody>
          <a:bodyPr wrap="square" rtlCol="0">
            <a:spAutoFit/>
            <a:scene3d>
              <a:camera prst="orthographicFront"/>
              <a:lightRig rig="harsh" dir="t"/>
            </a:scene3d>
            <a:sp3d extrusionH="57150" prstMaterial="matte">
              <a:bevelT w="63500" h="12700" prst="slope"/>
              <a:contourClr>
                <a:schemeClr val="bg1">
                  <a:lumMod val="65000"/>
                </a:schemeClr>
              </a:contourClr>
            </a:sp3d>
          </a:bodyPr>
          <a:lstStyle/>
          <a:p>
            <a:pPr algn="ctr"/>
            <a:r>
              <a:rPr lang="en-US" b="1" dirty="0">
                <a:ln/>
                <a:solidFill>
                  <a:srgbClr val="17629E"/>
                </a:solidFill>
                <a:effectLst>
                  <a:glow rad="63500">
                    <a:schemeClr val="accent1">
                      <a:satMod val="175000"/>
                      <a:alpha val="40000"/>
                    </a:schemeClr>
                  </a:glow>
                </a:effectLst>
              </a:rPr>
              <a:t>Processing facilities </a:t>
            </a:r>
            <a:br>
              <a:rPr lang="en-US" b="1" dirty="0">
                <a:ln/>
                <a:solidFill>
                  <a:srgbClr val="17629E"/>
                </a:solidFill>
                <a:effectLst>
                  <a:glow rad="63500">
                    <a:schemeClr val="accent1">
                      <a:satMod val="175000"/>
                      <a:alpha val="40000"/>
                    </a:schemeClr>
                  </a:glow>
                </a:effectLst>
              </a:rPr>
            </a:br>
            <a:r>
              <a:rPr lang="en-US" b="1" dirty="0">
                <a:ln/>
                <a:solidFill>
                  <a:srgbClr val="17629E"/>
                </a:solidFill>
                <a:effectLst>
                  <a:glow rad="63500">
                    <a:schemeClr val="accent1">
                      <a:satMod val="175000"/>
                      <a:alpha val="40000"/>
                    </a:schemeClr>
                  </a:glow>
                </a:effectLst>
              </a:rPr>
              <a:t>make products </a:t>
            </a:r>
          </a:p>
          <a:p>
            <a:pPr algn="ctr"/>
            <a:endParaRPr lang="en-US" b="1" dirty="0">
              <a:ln/>
              <a:solidFill>
                <a:schemeClr val="accent3"/>
              </a:solidFill>
            </a:endParaRPr>
          </a:p>
        </p:txBody>
      </p:sp>
      <p:sp>
        <p:nvSpPr>
          <p:cNvPr id="51" name="Rectangle 22"/>
          <p:cNvSpPr>
            <a:spLocks/>
          </p:cNvSpPr>
          <p:nvPr>
            <p:custDataLst>
              <p:tags r:id="rId1"/>
            </p:custDataLst>
          </p:nvPr>
        </p:nvSpPr>
        <p:spPr bwMode="auto">
          <a:xfrm>
            <a:off x="7100848" y="5660687"/>
            <a:ext cx="1814552" cy="313393"/>
          </a:xfrm>
          <a:prstGeom prst="rect">
            <a:avLst/>
          </a:prstGeom>
          <a:solidFill>
            <a:schemeClr val="accent3">
              <a:lumMod val="40000"/>
              <a:lumOff val="60000"/>
              <a:alpha val="0"/>
            </a:schemeClr>
          </a:solidFill>
          <a:ln w="9525">
            <a:noFill/>
            <a:miter lim="800000"/>
            <a:headEnd/>
            <a:tailEnd/>
          </a:ln>
        </p:spPr>
        <p:txBody>
          <a:bodyPr anchor="ctr"/>
          <a:lstStyle/>
          <a:p>
            <a:pPr algn="ctr">
              <a:lnSpc>
                <a:spcPts val="1300"/>
              </a:lnSpc>
              <a:defRPr/>
            </a:pPr>
            <a:r>
              <a:rPr lang="en-GB" sz="1200" b="1" dirty="0">
                <a:solidFill>
                  <a:schemeClr val="bg1"/>
                </a:solidFill>
                <a:latin typeface="Calibri" charset="0"/>
              </a:rPr>
              <a:t>Butter</a:t>
            </a:r>
            <a:r>
              <a:rPr lang="en-GB" sz="1200" b="1" dirty="0" smtClean="0">
                <a:solidFill>
                  <a:schemeClr val="bg1"/>
                </a:solidFill>
                <a:latin typeface="Calibri" charset="0"/>
              </a:rPr>
              <a:t>, cheese</a:t>
            </a:r>
            <a:r>
              <a:rPr lang="en-GB" sz="1200" b="1" dirty="0">
                <a:solidFill>
                  <a:schemeClr val="bg1"/>
                </a:solidFill>
                <a:latin typeface="Calibri" charset="0"/>
              </a:rPr>
              <a:t>, </a:t>
            </a:r>
            <a:br>
              <a:rPr lang="en-GB" sz="1200" b="1" dirty="0">
                <a:solidFill>
                  <a:schemeClr val="bg1"/>
                </a:solidFill>
                <a:latin typeface="Calibri" charset="0"/>
              </a:rPr>
            </a:br>
            <a:r>
              <a:rPr lang="en-GB" sz="1200" b="1" dirty="0">
                <a:solidFill>
                  <a:schemeClr val="bg1"/>
                </a:solidFill>
                <a:latin typeface="Calibri" charset="0"/>
              </a:rPr>
              <a:t>ghee, p</a:t>
            </a:r>
            <a:r>
              <a:rPr lang="en-GB" sz="1200" b="1" dirty="0" smtClean="0">
                <a:solidFill>
                  <a:schemeClr val="bg1"/>
                </a:solidFill>
                <a:latin typeface="Calibri" charset="0"/>
              </a:rPr>
              <a:t>aneer</a:t>
            </a:r>
            <a:endParaRPr lang="en-GB" sz="1200" b="1" dirty="0">
              <a:solidFill>
                <a:schemeClr val="bg1"/>
              </a:solidFill>
              <a:latin typeface="Calibri" charset="0"/>
            </a:endParaRPr>
          </a:p>
        </p:txBody>
      </p:sp>
      <p:sp>
        <p:nvSpPr>
          <p:cNvPr id="52" name="Rectangle 21"/>
          <p:cNvSpPr>
            <a:spLocks/>
          </p:cNvSpPr>
          <p:nvPr>
            <p:custDataLst>
              <p:tags r:id="rId2"/>
            </p:custDataLst>
          </p:nvPr>
        </p:nvSpPr>
        <p:spPr bwMode="auto">
          <a:xfrm>
            <a:off x="6248400" y="5584487"/>
            <a:ext cx="1290637" cy="297606"/>
          </a:xfrm>
          <a:prstGeom prst="rect">
            <a:avLst/>
          </a:prstGeom>
          <a:solidFill>
            <a:schemeClr val="accent3">
              <a:lumMod val="40000"/>
              <a:lumOff val="60000"/>
              <a:alpha val="0"/>
            </a:schemeClr>
          </a:solidFill>
          <a:ln w="9525">
            <a:noFill/>
            <a:miter lim="800000"/>
            <a:headEnd/>
            <a:tailEnd/>
          </a:ln>
        </p:spPr>
        <p:txBody>
          <a:bodyPr anchor="ctr"/>
          <a:lstStyle/>
          <a:p>
            <a:pPr algn="ctr">
              <a:lnSpc>
                <a:spcPts val="1300"/>
              </a:lnSpc>
              <a:defRPr/>
            </a:pPr>
            <a:r>
              <a:rPr lang="en-GB" sz="1200" b="1" dirty="0">
                <a:solidFill>
                  <a:schemeClr val="bg1"/>
                </a:solidFill>
                <a:latin typeface="Calibri" charset="0"/>
              </a:rPr>
              <a:t>Yogurts</a:t>
            </a:r>
          </a:p>
        </p:txBody>
      </p:sp>
      <p:pic>
        <p:nvPicPr>
          <p:cNvPr id="5" name="Picture 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3200" y="4926227"/>
            <a:ext cx="658404" cy="620680"/>
          </a:xfrm>
          <a:prstGeom prst="rect">
            <a:avLst/>
          </a:prstGeom>
        </p:spPr>
      </p:pic>
      <p:grpSp>
        <p:nvGrpSpPr>
          <p:cNvPr id="22" name="Group 21"/>
          <p:cNvGrpSpPr/>
          <p:nvPr/>
        </p:nvGrpSpPr>
        <p:grpSpPr>
          <a:xfrm>
            <a:off x="7291585" y="5181600"/>
            <a:ext cx="1395215" cy="325603"/>
            <a:chOff x="-2678260" y="3269563"/>
            <a:chExt cx="1992461" cy="486892"/>
          </a:xfrm>
        </p:grpSpPr>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8260" y="3269563"/>
              <a:ext cx="620860" cy="48689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1594" y="3277991"/>
              <a:ext cx="669994" cy="46076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5793" y="3279242"/>
              <a:ext cx="669994" cy="459848"/>
            </a:xfrm>
            <a:prstGeom prst="rect">
              <a:avLst/>
            </a:prstGeom>
          </p:spPr>
        </p:pic>
      </p:grpSp>
      <p:sp>
        <p:nvSpPr>
          <p:cNvPr id="53" name="Rectangle 20"/>
          <p:cNvSpPr>
            <a:spLocks/>
          </p:cNvSpPr>
          <p:nvPr>
            <p:custDataLst>
              <p:tags r:id="rId3"/>
            </p:custDataLst>
          </p:nvPr>
        </p:nvSpPr>
        <p:spPr bwMode="auto">
          <a:xfrm>
            <a:off x="5624552" y="5545604"/>
            <a:ext cx="852448" cy="769937"/>
          </a:xfrm>
          <a:prstGeom prst="rect">
            <a:avLst/>
          </a:prstGeom>
          <a:solidFill>
            <a:schemeClr val="accent3">
              <a:lumMod val="40000"/>
              <a:lumOff val="60000"/>
              <a:alpha val="0"/>
            </a:schemeClr>
          </a:solidFill>
          <a:ln w="9525">
            <a:noFill/>
            <a:miter lim="800000"/>
            <a:headEnd/>
            <a:tailEnd/>
          </a:ln>
        </p:spPr>
        <p:txBody>
          <a:bodyPr anchor="ctr"/>
          <a:lstStyle/>
          <a:p>
            <a:pPr algn="ctr">
              <a:defRPr/>
            </a:pPr>
            <a:r>
              <a:rPr lang="en-US" sz="1200" b="1" dirty="0">
                <a:solidFill>
                  <a:schemeClr val="bg1"/>
                </a:solidFill>
                <a:latin typeface="Calibri" charset="0"/>
              </a:rPr>
              <a:t>UHT and </a:t>
            </a:r>
            <a:endParaRPr lang="en-US" sz="1200" b="1" dirty="0" smtClean="0">
              <a:solidFill>
                <a:schemeClr val="bg1"/>
              </a:solidFill>
              <a:latin typeface="Calibri" charset="0"/>
            </a:endParaRPr>
          </a:p>
          <a:p>
            <a:pPr algn="ctr">
              <a:defRPr/>
            </a:pPr>
            <a:r>
              <a:rPr lang="en-US" sz="1200" b="1" dirty="0" smtClean="0">
                <a:solidFill>
                  <a:schemeClr val="bg1"/>
                </a:solidFill>
                <a:latin typeface="Calibri" charset="0"/>
              </a:rPr>
              <a:t>non-UHT </a:t>
            </a:r>
          </a:p>
          <a:p>
            <a:pPr algn="ctr">
              <a:defRPr/>
            </a:pPr>
            <a:r>
              <a:rPr lang="en-US" sz="1200" b="1" dirty="0" smtClean="0">
                <a:solidFill>
                  <a:schemeClr val="bg1"/>
                </a:solidFill>
                <a:latin typeface="Calibri" charset="0"/>
              </a:rPr>
              <a:t>products</a:t>
            </a:r>
            <a:endParaRPr lang="en-US" sz="1200" b="1" dirty="0">
              <a:solidFill>
                <a:schemeClr val="bg1"/>
              </a:solidFill>
              <a:latin typeface="Calibri" charset="0"/>
            </a:endParaRPr>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91376" y="4898596"/>
            <a:ext cx="733010" cy="733010"/>
          </a:xfrm>
          <a:prstGeom prst="rect">
            <a:avLst/>
          </a:prstGeom>
        </p:spPr>
      </p:pic>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t="69732" r="40819" b="9251"/>
          <a:stretch/>
        </p:blipFill>
        <p:spPr>
          <a:xfrm>
            <a:off x="1067298" y="4876800"/>
            <a:ext cx="4419102" cy="1058207"/>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3429000" y="4989493"/>
            <a:ext cx="2007410" cy="738664"/>
          </a:xfrm>
          <a:prstGeom prst="rect">
            <a:avLst/>
          </a:prstGeom>
          <a:noFill/>
        </p:spPr>
        <p:txBody>
          <a:bodyPr wrap="square" rtlCol="0">
            <a:spAutoFit/>
          </a:bodyPr>
          <a:lstStyle/>
          <a:p>
            <a:pPr algn="r"/>
            <a:r>
              <a:rPr lang="en-US" sz="1400" b="1" dirty="0" smtClean="0">
                <a:effectLst>
                  <a:outerShdw blurRad="38100" dist="38100" dir="2700000" algn="tl">
                    <a:srgbClr val="000000">
                      <a:alpha val="43137"/>
                    </a:srgbClr>
                  </a:outerShdw>
                </a:effectLst>
                <a:cs typeface="Arial" pitchFamily="34" charset="0"/>
              </a:rPr>
              <a:t>Collection centers</a:t>
            </a:r>
            <a:r>
              <a:rPr lang="en-US" sz="1400" b="1" dirty="0">
                <a:effectLst>
                  <a:outerShdw blurRad="38100" dist="38100" dir="2700000" algn="tl">
                    <a:srgbClr val="000000">
                      <a:alpha val="43137"/>
                    </a:srgbClr>
                  </a:outerShdw>
                </a:effectLst>
                <a:cs typeface="Arial" pitchFamily="34" charset="0"/>
              </a:rPr>
              <a:t/>
            </a:r>
            <a:br>
              <a:rPr lang="en-US" sz="1400" b="1" dirty="0">
                <a:effectLst>
                  <a:outerShdw blurRad="38100" dist="38100" dir="2700000" algn="tl">
                    <a:srgbClr val="000000">
                      <a:alpha val="43137"/>
                    </a:srgbClr>
                  </a:outerShdw>
                </a:effectLst>
                <a:cs typeface="Arial" pitchFamily="34" charset="0"/>
              </a:rPr>
            </a:br>
            <a:r>
              <a:rPr lang="en-US" sz="1400" b="1" dirty="0">
                <a:effectLst>
                  <a:outerShdw blurRad="38100" dist="38100" dir="2700000" algn="tl">
                    <a:srgbClr val="000000">
                      <a:alpha val="43137"/>
                    </a:srgbClr>
                  </a:outerShdw>
                </a:effectLst>
                <a:cs typeface="Arial" pitchFamily="34" charset="0"/>
              </a:rPr>
              <a:t>sell milk to </a:t>
            </a:r>
          </a:p>
          <a:p>
            <a:pPr algn="r"/>
            <a:r>
              <a:rPr lang="en-US" sz="1400" b="1" dirty="0">
                <a:effectLst>
                  <a:outerShdw blurRad="38100" dist="38100" dir="2700000" algn="tl">
                    <a:srgbClr val="000000">
                      <a:alpha val="43137"/>
                    </a:srgbClr>
                  </a:outerShdw>
                </a:effectLst>
                <a:cs typeface="Arial" pitchFamily="34" charset="0"/>
              </a:rPr>
              <a:t>established </a:t>
            </a:r>
            <a:r>
              <a:rPr lang="en-US" sz="1400" b="1" dirty="0" smtClean="0">
                <a:effectLst>
                  <a:outerShdw blurRad="38100" dist="38100" dir="2700000" algn="tl">
                    <a:srgbClr val="000000">
                      <a:alpha val="43137"/>
                    </a:srgbClr>
                  </a:outerShdw>
                </a:effectLst>
                <a:cs typeface="Arial" pitchFamily="34" charset="0"/>
              </a:rPr>
              <a:t>markets</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11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Networks</a:t>
            </a:r>
            <a:endParaRPr lang="en-US" dirty="0"/>
          </a:p>
        </p:txBody>
      </p:sp>
      <p:pic>
        <p:nvPicPr>
          <p:cNvPr id="3" name="Picture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1477" t="23905" r="26029" b="21159"/>
          <a:stretch/>
        </p:blipFill>
        <p:spPr>
          <a:xfrm>
            <a:off x="1981200" y="990600"/>
            <a:ext cx="5105400" cy="5236308"/>
          </a:xfrm>
          <a:prstGeom prst="rect">
            <a:avLst/>
          </a:prstGeom>
        </p:spPr>
      </p:pic>
    </p:spTree>
    <p:extLst>
      <p:ext uri="{BB962C8B-B14F-4D97-AF65-F5344CB8AC3E}">
        <p14:creationId xmlns:p14="http://schemas.microsoft.com/office/powerpoint/2010/main" val="109968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a:t>
            </a:r>
            <a:endParaRPr lang="en-US" dirty="0"/>
          </a:p>
        </p:txBody>
      </p:sp>
      <p:sp>
        <p:nvSpPr>
          <p:cNvPr id="3" name="Content Placeholder 2"/>
          <p:cNvSpPr>
            <a:spLocks noGrp="1"/>
          </p:cNvSpPr>
          <p:nvPr>
            <p:ph idx="1"/>
          </p:nvPr>
        </p:nvSpPr>
        <p:spPr/>
        <p:txBody>
          <a:bodyPr/>
          <a:lstStyle/>
          <a:p>
            <a:r>
              <a:rPr lang="en-US" dirty="0" smtClean="0"/>
              <a:t>Fundamental understanding of value chains</a:t>
            </a:r>
          </a:p>
          <a:p>
            <a:r>
              <a:rPr lang="en-US" dirty="0" smtClean="0"/>
              <a:t>Make decisions based on data </a:t>
            </a:r>
          </a:p>
          <a:p>
            <a:r>
              <a:rPr lang="en-US" dirty="0" smtClean="0"/>
              <a:t>Highly educated professionals who understand the need for a multi disciplinary approach</a:t>
            </a:r>
          </a:p>
          <a:p>
            <a:r>
              <a:rPr lang="en-US" dirty="0" smtClean="0"/>
              <a:t>Do something that brings enjoyment</a:t>
            </a:r>
          </a:p>
          <a:p>
            <a:r>
              <a:rPr lang="en-US" dirty="0" smtClean="0"/>
              <a:t>Pour energy into what is being done</a:t>
            </a:r>
          </a:p>
          <a:p>
            <a:endParaRPr lang="en-US" dirty="0"/>
          </a:p>
        </p:txBody>
      </p:sp>
    </p:spTree>
    <p:extLst>
      <p:ext uri="{BB962C8B-B14F-4D97-AF65-F5344CB8AC3E}">
        <p14:creationId xmlns:p14="http://schemas.microsoft.com/office/powerpoint/2010/main" val="4094285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0" y="1371600"/>
            <a:ext cx="9144000" cy="4664075"/>
          </a:xfrm>
        </p:spPr>
        <p:txBody>
          <a:bodyPr>
            <a:normAutofit/>
          </a:bodyPr>
          <a:lstStyle/>
          <a:p>
            <a:r>
              <a:rPr lang="en-US" sz="2800" dirty="0" smtClean="0"/>
              <a:t>We can accelerate development and address issues of food security and sustainability by a multi disciplinary approach</a:t>
            </a:r>
          </a:p>
          <a:p>
            <a:r>
              <a:rPr lang="en-US" sz="2800" dirty="0" smtClean="0"/>
              <a:t>Universities must play a lead role in helping this happen</a:t>
            </a:r>
          </a:p>
          <a:p>
            <a:pPr lvl="1"/>
            <a:r>
              <a:rPr lang="en-US" sz="2400" dirty="0" smtClean="0"/>
              <a:t>Academia</a:t>
            </a:r>
          </a:p>
          <a:p>
            <a:pPr lvl="1"/>
            <a:r>
              <a:rPr lang="en-US" sz="2400" dirty="0" smtClean="0"/>
              <a:t>Research</a:t>
            </a:r>
          </a:p>
          <a:p>
            <a:pPr lvl="1"/>
            <a:r>
              <a:rPr lang="en-US" sz="2400" dirty="0" smtClean="0"/>
              <a:t>Students</a:t>
            </a:r>
          </a:p>
          <a:p>
            <a:r>
              <a:rPr lang="en-US" sz="2800" dirty="0" smtClean="0"/>
              <a:t>Understanding the issues</a:t>
            </a:r>
            <a:endParaRPr lang="en-US" sz="2800" dirty="0"/>
          </a:p>
          <a:p>
            <a:pPr marL="0" indent="0">
              <a:buNone/>
            </a:pPr>
            <a:endParaRPr lang="en-US" sz="2800" dirty="0"/>
          </a:p>
        </p:txBody>
      </p:sp>
      <p:pic>
        <p:nvPicPr>
          <p:cNvPr id="1026" name="Picture 2" descr="C:\Users\Trevor\Pictures\14-06 Italy-India\RSCN2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7999"/>
            <a:ext cx="3962400" cy="29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0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5508626"/>
            <a:ext cx="8813618" cy="434974"/>
          </a:xfrm>
        </p:spPr>
        <p:txBody>
          <a:bodyPr>
            <a:noAutofit/>
          </a:bodyPr>
          <a:lstStyle/>
          <a:p>
            <a:pPr marL="0" indent="0">
              <a:buNone/>
            </a:pPr>
            <a:r>
              <a:rPr lang="en-US" sz="1600" b="1" dirty="0" smtClean="0">
                <a:solidFill>
                  <a:schemeClr val="bg1">
                    <a:lumMod val="75000"/>
                    <a:lumOff val="25000"/>
                  </a:schemeClr>
                </a:solidFill>
              </a:rPr>
              <a:t>Trevor Tomkins Ph.D.</a:t>
            </a:r>
            <a:br>
              <a:rPr lang="en-US" sz="1600" b="1" dirty="0" smtClean="0">
                <a:solidFill>
                  <a:schemeClr val="bg1">
                    <a:lumMod val="75000"/>
                    <a:lumOff val="25000"/>
                  </a:schemeClr>
                </a:solidFill>
              </a:rPr>
            </a:br>
            <a:r>
              <a:rPr lang="en-US" sz="1600" b="1" dirty="0" smtClean="0">
                <a:solidFill>
                  <a:schemeClr val="bg1">
                    <a:lumMod val="75000"/>
                    <a:lumOff val="25000"/>
                  </a:schemeClr>
                </a:solidFill>
              </a:rPr>
              <a:t>Founder and President venture | dairy</a:t>
            </a:r>
          </a:p>
          <a:p>
            <a:pPr marL="0" indent="0">
              <a:buNone/>
            </a:pPr>
            <a:r>
              <a:rPr lang="en-US" sz="1600" b="1" dirty="0" smtClean="0">
                <a:solidFill>
                  <a:schemeClr val="accent5">
                    <a:lumMod val="75000"/>
                  </a:schemeClr>
                </a:solidFill>
              </a:rPr>
              <a:t>GCHERA World Dialogue Education and Innovation in Agriculture and Life Sciences</a:t>
            </a:r>
            <a:br>
              <a:rPr lang="en-US" sz="1600" b="1" dirty="0" smtClean="0">
                <a:solidFill>
                  <a:schemeClr val="accent5">
                    <a:lumMod val="75000"/>
                  </a:schemeClr>
                </a:solidFill>
              </a:rPr>
            </a:br>
            <a:r>
              <a:rPr lang="en-US" sz="1600" b="1" dirty="0" smtClean="0">
                <a:solidFill>
                  <a:schemeClr val="accent5">
                    <a:lumMod val="75000"/>
                  </a:schemeClr>
                </a:solidFill>
              </a:rPr>
              <a:t>Nanjing September 2014</a:t>
            </a:r>
            <a:endParaRPr lang="en-US" sz="1600" b="1" dirty="0">
              <a:solidFill>
                <a:schemeClr val="accent5">
                  <a:lumMod val="75000"/>
                </a:schemeClr>
              </a:solidFill>
            </a:endParaRPr>
          </a:p>
        </p:txBody>
      </p:sp>
      <p:sp>
        <p:nvSpPr>
          <p:cNvPr id="5" name="Title 4"/>
          <p:cNvSpPr>
            <a:spLocks noGrp="1"/>
          </p:cNvSpPr>
          <p:nvPr>
            <p:ph type="ctrTitle"/>
          </p:nvPr>
        </p:nvSpPr>
        <p:spPr>
          <a:xfrm>
            <a:off x="152400" y="381000"/>
            <a:ext cx="8813618" cy="2971051"/>
          </a:xfrm>
        </p:spPr>
        <p:txBody>
          <a:bodyPr/>
          <a:lstStyle/>
          <a:p>
            <a:r>
              <a:rPr lang="en-US" sz="3600" dirty="0"/>
              <a:t>Potential for Universities to be </a:t>
            </a:r>
            <a:r>
              <a:rPr lang="en-US" sz="3600" dirty="0" smtClean="0"/>
              <a:t>partners in </a:t>
            </a:r>
            <a:r>
              <a:rPr lang="en-US" sz="3600" dirty="0"/>
              <a:t>Agricultural Development Enterprises in Emerging Economies</a:t>
            </a:r>
          </a:p>
        </p:txBody>
      </p:sp>
    </p:spTree>
    <p:extLst>
      <p:ext uri="{BB962C8B-B14F-4D97-AF65-F5344CB8AC3E}">
        <p14:creationId xmlns:p14="http://schemas.microsoft.com/office/powerpoint/2010/main" val="2092634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(cont’d)</a:t>
            </a:r>
            <a:endParaRPr lang="en-US" dirty="0"/>
          </a:p>
        </p:txBody>
      </p:sp>
      <p:sp>
        <p:nvSpPr>
          <p:cNvPr id="3" name="Content Placeholder 2"/>
          <p:cNvSpPr>
            <a:spLocks noGrp="1"/>
          </p:cNvSpPr>
          <p:nvPr>
            <p:ph idx="1"/>
          </p:nvPr>
        </p:nvSpPr>
        <p:spPr/>
        <p:txBody>
          <a:bodyPr/>
          <a:lstStyle/>
          <a:p>
            <a:r>
              <a:rPr lang="en-US" dirty="0" smtClean="0"/>
              <a:t>Specific Potential for Universities</a:t>
            </a:r>
          </a:p>
          <a:p>
            <a:pPr lvl="1"/>
            <a:r>
              <a:rPr lang="en-US" dirty="0" smtClean="0"/>
              <a:t>Curricula</a:t>
            </a:r>
          </a:p>
          <a:p>
            <a:pPr lvl="1"/>
            <a:r>
              <a:rPr lang="en-US" dirty="0" smtClean="0"/>
              <a:t>Research</a:t>
            </a:r>
          </a:p>
          <a:p>
            <a:pPr lvl="1"/>
            <a:r>
              <a:rPr lang="en-US" dirty="0" smtClean="0"/>
              <a:t>Academia</a:t>
            </a:r>
          </a:p>
          <a:p>
            <a:pPr lvl="1"/>
            <a:r>
              <a:rPr lang="en-US" dirty="0" smtClean="0"/>
              <a:t>Students</a:t>
            </a:r>
          </a:p>
          <a:p>
            <a:r>
              <a:rPr lang="en-US" dirty="0" smtClean="0"/>
              <a:t>Critical Success Factors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05000"/>
            <a:ext cx="3170573"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7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Global Agricultural Issues = CRISIS</a:t>
            </a:r>
          </a:p>
          <a:p>
            <a:pPr lvl="1"/>
            <a:r>
              <a:rPr lang="en-US" dirty="0" smtClean="0"/>
              <a:t>Growing world population</a:t>
            </a:r>
          </a:p>
          <a:p>
            <a:pPr lvl="1"/>
            <a:r>
              <a:rPr lang="en-US" dirty="0" smtClean="0"/>
              <a:t>Increasing standards of living</a:t>
            </a:r>
          </a:p>
          <a:p>
            <a:pPr lvl="1"/>
            <a:r>
              <a:rPr lang="en-US" dirty="0" smtClean="0"/>
              <a:t>More high quality food-food safety</a:t>
            </a:r>
          </a:p>
          <a:p>
            <a:pPr lvl="1"/>
            <a:r>
              <a:rPr lang="en-US" dirty="0" smtClean="0"/>
              <a:t>Less Land and less water</a:t>
            </a:r>
          </a:p>
          <a:p>
            <a:pPr lvl="1"/>
            <a:r>
              <a:rPr lang="en-US" dirty="0" smtClean="0"/>
              <a:t>Aging farming population </a:t>
            </a:r>
          </a:p>
          <a:p>
            <a:pPr lvl="1"/>
            <a:r>
              <a:rPr lang="en-US" dirty="0" smtClean="0"/>
              <a:t>Inefficient practices</a:t>
            </a:r>
          </a:p>
          <a:p>
            <a:pPr lvl="1"/>
            <a:r>
              <a:rPr lang="en-US" dirty="0" smtClean="0"/>
              <a:t>Sustainability-people, planet, prosperity</a:t>
            </a:r>
          </a:p>
          <a:p>
            <a:pPr lvl="1"/>
            <a:r>
              <a:rPr lang="en-US" dirty="0" smtClean="0"/>
              <a:t>Climate change</a:t>
            </a:r>
          </a:p>
          <a:p>
            <a:pPr lvl="1"/>
            <a:r>
              <a:rPr lang="en-US" dirty="0" smtClean="0"/>
              <a:t>Food wastage</a:t>
            </a:r>
          </a:p>
          <a:p>
            <a:pPr lvl="1"/>
            <a:r>
              <a:rPr lang="en-US" dirty="0" smtClean="0"/>
              <a:t>Failure of aid based development</a:t>
            </a:r>
          </a:p>
          <a:p>
            <a:endParaRPr lang="en-US" dirty="0"/>
          </a:p>
        </p:txBody>
      </p:sp>
      <p:sp>
        <p:nvSpPr>
          <p:cNvPr id="7" name="Title 6"/>
          <p:cNvSpPr>
            <a:spLocks noGrp="1"/>
          </p:cNvSpPr>
          <p:nvPr>
            <p:ph type="title"/>
          </p:nvPr>
        </p:nvSpPr>
        <p:spPr/>
        <p:txBody>
          <a:bodyPr/>
          <a:lstStyle/>
          <a:p>
            <a:r>
              <a:rPr lang="en-US" dirty="0" smtClean="0"/>
              <a:t>Context</a:t>
            </a:r>
            <a:endParaRPr lang="en-US" dirty="0"/>
          </a:p>
        </p:txBody>
      </p:sp>
      <p:pic>
        <p:nvPicPr>
          <p:cNvPr id="3074" name="Picture 2" descr="C:\Users\Trevor\Pictures\13-12 Haiti\DSCN1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47800"/>
            <a:ext cx="348792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21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Context: Understanding where we are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91A939"/>
                </a:solidFill>
                <a:effectLst>
                  <a:outerShdw blurRad="38100" dist="38100" dir="2700000" algn="tl">
                    <a:srgbClr val="000000">
                      <a:alpha val="43137"/>
                    </a:srgbClr>
                  </a:outerShdw>
                </a:effectLst>
              </a:rPr>
              <a:t>QUESTION</a:t>
            </a:r>
            <a:r>
              <a:rPr lang="en-US" dirty="0" smtClean="0"/>
              <a:t>: Why not more progress?</a:t>
            </a:r>
          </a:p>
          <a:p>
            <a:r>
              <a:rPr lang="en-US" dirty="0" smtClean="0"/>
              <a:t>Complex issues-many interactions</a:t>
            </a:r>
          </a:p>
          <a:p>
            <a:r>
              <a:rPr lang="en-US" dirty="0" smtClean="0"/>
              <a:t>Failure of international aid agencies and NGOs</a:t>
            </a:r>
          </a:p>
          <a:p>
            <a:r>
              <a:rPr lang="en-US" dirty="0" smtClean="0"/>
              <a:t>Silo approach to dealing with issues</a:t>
            </a:r>
          </a:p>
          <a:p>
            <a:r>
              <a:rPr lang="en-US" dirty="0" smtClean="0"/>
              <a:t>High risk ‘investment’ considerations</a:t>
            </a:r>
          </a:p>
          <a:p>
            <a:r>
              <a:rPr lang="en-US" dirty="0" smtClean="0"/>
              <a:t>Lack of qualified people</a:t>
            </a:r>
          </a:p>
          <a:p>
            <a:r>
              <a:rPr lang="en-US" dirty="0" smtClean="0"/>
              <a:t>Governments with different priorities</a:t>
            </a:r>
          </a:p>
          <a:p>
            <a:r>
              <a:rPr lang="en-US" dirty="0" smtClean="0"/>
              <a:t>Lack of access to capital, appropriate technology</a:t>
            </a:r>
          </a:p>
          <a:p>
            <a:pPr marL="0" indent="0">
              <a:buNone/>
            </a:pPr>
            <a:r>
              <a:rPr lang="en-US" dirty="0" smtClean="0">
                <a:solidFill>
                  <a:srgbClr val="91A939"/>
                </a:solidFill>
                <a:effectLst>
                  <a:outerShdw blurRad="38100" dist="38100" dir="2700000" algn="tl">
                    <a:srgbClr val="000000">
                      <a:alpha val="43137"/>
                    </a:srgbClr>
                  </a:outerShdw>
                </a:effectLst>
              </a:rPr>
              <a:t>ANSWER</a:t>
            </a:r>
            <a:r>
              <a:rPr lang="en-US" dirty="0" smtClean="0"/>
              <a:t>: Need highly educated people prepared to understand the issues and resolve them with a multi disciplinary approach</a:t>
            </a:r>
          </a:p>
          <a:p>
            <a:endParaRPr lang="en-US" dirty="0" smtClean="0"/>
          </a:p>
          <a:p>
            <a:endParaRPr lang="en-US" dirty="0"/>
          </a:p>
        </p:txBody>
      </p:sp>
    </p:spTree>
    <p:extLst>
      <p:ext uri="{BB962C8B-B14F-4D97-AF65-F5344CB8AC3E}">
        <p14:creationId xmlns:p14="http://schemas.microsoft.com/office/powerpoint/2010/main" val="31875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Industry as a Case </a:t>
            </a:r>
            <a:r>
              <a:rPr lang="en-US" dirty="0"/>
              <a:t>Study</a:t>
            </a:r>
            <a:br>
              <a:rPr lang="en-US" dirty="0"/>
            </a:br>
            <a:r>
              <a:rPr lang="en-US" sz="2400" dirty="0"/>
              <a:t>Dairy production is one of the major agricultural </a:t>
            </a:r>
            <a:r>
              <a:rPr lang="en-US" sz="2400" dirty="0" smtClean="0"/>
              <a:t>businesses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1" y="1493599"/>
            <a:ext cx="3317889" cy="2163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3317888" cy="2127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Trevor\Pictures\12-2 -Miscellaneous\08-13 China\DSCN039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045"/>
          <a:stretch/>
        </p:blipFill>
        <p:spPr bwMode="auto">
          <a:xfrm>
            <a:off x="873111" y="3886200"/>
            <a:ext cx="3309651" cy="2163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Trevor\Pictures\13-11 E Africa\DSCN095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120" b="8203"/>
          <a:stretch/>
        </p:blipFill>
        <p:spPr bwMode="auto">
          <a:xfrm>
            <a:off x="4953000" y="1493599"/>
            <a:ext cx="3319948" cy="2164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1000" fill="hold"/>
                                        <p:tgtEl>
                                          <p:spTgt spid="1030"/>
                                        </p:tgtEl>
                                        <p:attrNameLst>
                                          <p:attrName>ppt_w</p:attrName>
                                        </p:attrNameLst>
                                      </p:cBhvr>
                                      <p:tavLst>
                                        <p:tav tm="0">
                                          <p:val>
                                            <p:strVal val="#ppt_w*0.70"/>
                                          </p:val>
                                        </p:tav>
                                        <p:tav tm="100000">
                                          <p:val>
                                            <p:strVal val="#ppt_w"/>
                                          </p:val>
                                        </p:tav>
                                      </p:tavLst>
                                    </p:anim>
                                    <p:anim calcmode="lin" valueType="num">
                                      <p:cBhvr>
                                        <p:cTn id="13" dur="1000" fill="hold"/>
                                        <p:tgtEl>
                                          <p:spTgt spid="1030"/>
                                        </p:tgtEl>
                                        <p:attrNameLst>
                                          <p:attrName>ppt_h</p:attrName>
                                        </p:attrNameLst>
                                      </p:cBhvr>
                                      <p:tavLst>
                                        <p:tav tm="0">
                                          <p:val>
                                            <p:strVal val="#ppt_h"/>
                                          </p:val>
                                        </p:tav>
                                        <p:tav tm="100000">
                                          <p:val>
                                            <p:strVal val="#ppt_h"/>
                                          </p:val>
                                        </p:tav>
                                      </p:tavLst>
                                    </p:anim>
                                    <p:animEffect transition="in" filter="fade">
                                      <p:cBhvr>
                                        <p:cTn id="14" dur="1000"/>
                                        <p:tgtEl>
                                          <p:spTgt spid="1030"/>
                                        </p:tgtEl>
                                      </p:cBhvr>
                                    </p:animEffect>
                                  </p:childTnLst>
                                </p:cTn>
                              </p:par>
                              <p:par>
                                <p:cTn id="15" presetID="55"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1000" fill="hold"/>
                                        <p:tgtEl>
                                          <p:spTgt spid="1029"/>
                                        </p:tgtEl>
                                        <p:attrNameLst>
                                          <p:attrName>ppt_w</p:attrName>
                                        </p:attrNameLst>
                                      </p:cBhvr>
                                      <p:tavLst>
                                        <p:tav tm="0">
                                          <p:val>
                                            <p:strVal val="#ppt_w*0.70"/>
                                          </p:val>
                                        </p:tav>
                                        <p:tav tm="100000">
                                          <p:val>
                                            <p:strVal val="#ppt_w"/>
                                          </p:val>
                                        </p:tav>
                                      </p:tavLst>
                                    </p:anim>
                                    <p:anim calcmode="lin" valueType="num">
                                      <p:cBhvr>
                                        <p:cTn id="18" dur="1000" fill="hold"/>
                                        <p:tgtEl>
                                          <p:spTgt spid="1029"/>
                                        </p:tgtEl>
                                        <p:attrNameLst>
                                          <p:attrName>ppt_h</p:attrName>
                                        </p:attrNameLst>
                                      </p:cBhvr>
                                      <p:tavLst>
                                        <p:tav tm="0">
                                          <p:val>
                                            <p:strVal val="#ppt_h"/>
                                          </p:val>
                                        </p:tav>
                                        <p:tav tm="100000">
                                          <p:val>
                                            <p:strVal val="#ppt_h"/>
                                          </p:val>
                                        </p:tav>
                                      </p:tavLst>
                                    </p:anim>
                                    <p:animEffect transition="in" filter="fade">
                                      <p:cBhvr>
                                        <p:cTn id="19" dur="1000"/>
                                        <p:tgtEl>
                                          <p:spTgt spid="1029"/>
                                        </p:tgtEl>
                                      </p:cBhvr>
                                    </p:animEffect>
                                  </p:childTnLst>
                                </p:cTn>
                              </p:par>
                              <p:par>
                                <p:cTn id="20" presetID="55"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strVal val="#ppt_w*0.70"/>
                                          </p:val>
                                        </p:tav>
                                        <p:tav tm="100000">
                                          <p:val>
                                            <p:strVal val="#ppt_w"/>
                                          </p:val>
                                        </p:tav>
                                      </p:tavLst>
                                    </p:anim>
                                    <p:anim calcmode="lin" valueType="num">
                                      <p:cBhvr>
                                        <p:cTn id="23" dur="1000" fill="hold"/>
                                        <p:tgtEl>
                                          <p:spTgt spid="1028"/>
                                        </p:tgtEl>
                                        <p:attrNameLst>
                                          <p:attrName>ppt_h</p:attrName>
                                        </p:attrNameLst>
                                      </p:cBhvr>
                                      <p:tavLst>
                                        <p:tav tm="0">
                                          <p:val>
                                            <p:strVal val="#ppt_h"/>
                                          </p:val>
                                        </p:tav>
                                        <p:tav tm="100000">
                                          <p:val>
                                            <p:strVal val="#ppt_h"/>
                                          </p:val>
                                        </p:tav>
                                      </p:tavLst>
                                    </p:anim>
                                    <p:animEffect transition="in" filter="fade">
                                      <p:cBhvr>
                                        <p:cTn id="2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Dairy </a:t>
            </a:r>
            <a:r>
              <a:rPr lang="en-US" dirty="0"/>
              <a:t>Industry as a Case Study</a:t>
            </a:r>
          </a:p>
        </p:txBody>
      </p:sp>
      <p:sp>
        <p:nvSpPr>
          <p:cNvPr id="3" name="Content Placeholder 2"/>
          <p:cNvSpPr>
            <a:spLocks noGrp="1"/>
          </p:cNvSpPr>
          <p:nvPr>
            <p:ph idx="1"/>
          </p:nvPr>
        </p:nvSpPr>
        <p:spPr/>
        <p:txBody>
          <a:bodyPr/>
          <a:lstStyle/>
          <a:p>
            <a:r>
              <a:rPr lang="en-US" sz="2400" dirty="0" smtClean="0">
                <a:effectLst/>
              </a:rPr>
              <a:t>Cattle are the backbone of rural communities in developing countries</a:t>
            </a:r>
          </a:p>
          <a:p>
            <a:r>
              <a:rPr lang="en-US" sz="2400" dirty="0" smtClean="0"/>
              <a:t>Cattle account for perhaps 50% of ‘employment’ in developing countries</a:t>
            </a:r>
          </a:p>
          <a:p>
            <a:r>
              <a:rPr lang="en-US" sz="2400" dirty="0" smtClean="0"/>
              <a:t>The statistics are grim:</a:t>
            </a:r>
          </a:p>
          <a:p>
            <a:pPr lvl="1"/>
            <a:r>
              <a:rPr lang="en-US" sz="2400" dirty="0" smtClean="0"/>
              <a:t>Cows produce &lt;3 liters of milk a day (Best </a:t>
            </a:r>
            <a:r>
              <a:rPr lang="en-US" sz="2400" dirty="0" err="1" smtClean="0"/>
              <a:t>ww</a:t>
            </a:r>
            <a:r>
              <a:rPr lang="en-US" sz="2400" dirty="0" smtClean="0"/>
              <a:t> &gt;30)</a:t>
            </a:r>
          </a:p>
          <a:p>
            <a:pPr lvl="1"/>
            <a:r>
              <a:rPr lang="en-US" sz="2400" dirty="0" smtClean="0"/>
              <a:t>Convert feed to milk at &lt;1 kg milk per kg of feed (Best &gt;1.7)</a:t>
            </a:r>
          </a:p>
          <a:p>
            <a:r>
              <a:rPr lang="en-US" sz="2400" dirty="0" smtClean="0"/>
              <a:t>Opportunity to radically change rural prosperity and food security if huge</a:t>
            </a:r>
          </a:p>
          <a:p>
            <a:pPr lvl="1"/>
            <a:endParaRPr lang="en-US" dirty="0">
              <a:effectLst/>
            </a:endParaRPr>
          </a:p>
        </p:txBody>
      </p:sp>
    </p:spTree>
    <p:extLst>
      <p:ext uri="{BB962C8B-B14F-4D97-AF65-F5344CB8AC3E}">
        <p14:creationId xmlns:p14="http://schemas.microsoft.com/office/powerpoint/2010/main" val="296823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Progress and Innovation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Markets</a:t>
            </a:r>
          </a:p>
          <a:p>
            <a:pPr lvl="1"/>
            <a:r>
              <a:rPr lang="en-US" dirty="0" smtClean="0"/>
              <a:t>Development must be PULL not PUSH</a:t>
            </a:r>
          </a:p>
          <a:p>
            <a:pPr lvl="1"/>
            <a:r>
              <a:rPr lang="en-US" dirty="0" smtClean="0"/>
              <a:t>Speak with data</a:t>
            </a:r>
          </a:p>
          <a:p>
            <a:pPr lvl="1"/>
            <a:r>
              <a:rPr lang="en-US" dirty="0" smtClean="0"/>
              <a:t>Marketing recognized as a discipline</a:t>
            </a:r>
          </a:p>
          <a:p>
            <a:r>
              <a:rPr lang="en-US" dirty="0" smtClean="0"/>
              <a:t>Capital</a:t>
            </a:r>
          </a:p>
          <a:p>
            <a:pPr lvl="1"/>
            <a:r>
              <a:rPr lang="en-US" dirty="0" smtClean="0"/>
              <a:t>Access is fundamental</a:t>
            </a:r>
          </a:p>
          <a:p>
            <a:r>
              <a:rPr lang="en-US" dirty="0" smtClean="0"/>
              <a:t>Technology</a:t>
            </a:r>
          </a:p>
          <a:p>
            <a:pPr lvl="1"/>
            <a:r>
              <a:rPr lang="en-US" dirty="0" smtClean="0"/>
              <a:t>Access to appropriate technology</a:t>
            </a:r>
          </a:p>
          <a:p>
            <a:r>
              <a:rPr lang="en-US" dirty="0" smtClean="0"/>
              <a:t>Public Private Partnerships= Policy initiatives</a:t>
            </a:r>
          </a:p>
          <a:p>
            <a:pPr lvl="1"/>
            <a:r>
              <a:rPr lang="en-US" dirty="0" smtClean="0"/>
              <a:t>Government, industry, universities</a:t>
            </a:r>
          </a:p>
          <a:p>
            <a:pPr lvl="1"/>
            <a:r>
              <a:rPr lang="en-US" dirty="0" smtClean="0"/>
              <a:t>Must have an educated work force equipped to understand the issues</a:t>
            </a:r>
          </a:p>
          <a:p>
            <a:endParaRPr lang="en-US" dirty="0"/>
          </a:p>
        </p:txBody>
      </p:sp>
      <p:pic>
        <p:nvPicPr>
          <p:cNvPr id="4098" name="Picture 2" descr="C:\Users\Trevor\Pictures\12-02 Vietnam\Vietnam 2012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24000"/>
            <a:ext cx="3950492" cy="29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87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Developing a multi-disciplinary approach</a:t>
            </a:r>
            <a:endParaRPr lang="en-US" dirty="0"/>
          </a:p>
        </p:txBody>
      </p:sp>
      <p:sp>
        <p:nvSpPr>
          <p:cNvPr id="5" name="Content Placeholder 4"/>
          <p:cNvSpPr>
            <a:spLocks noGrp="1"/>
          </p:cNvSpPr>
          <p:nvPr>
            <p:ph idx="1"/>
          </p:nvPr>
        </p:nvSpPr>
        <p:spPr/>
        <p:txBody>
          <a:bodyPr>
            <a:normAutofit lnSpcReduction="10000"/>
          </a:bodyPr>
          <a:lstStyle/>
          <a:p>
            <a:r>
              <a:rPr lang="en-US" dirty="0" smtClean="0"/>
              <a:t>Need to move to a concept of integrated food production</a:t>
            </a:r>
          </a:p>
          <a:p>
            <a:r>
              <a:rPr lang="en-US" dirty="0" smtClean="0"/>
              <a:t>Fundamentals are:</a:t>
            </a:r>
          </a:p>
          <a:p>
            <a:pPr lvl="1"/>
            <a:r>
              <a:rPr lang="en-US" dirty="0" smtClean="0"/>
              <a:t>Energy</a:t>
            </a:r>
          </a:p>
          <a:p>
            <a:pPr lvl="1"/>
            <a:r>
              <a:rPr lang="en-US" dirty="0" smtClean="0"/>
              <a:t>Water</a:t>
            </a:r>
          </a:p>
          <a:p>
            <a:pPr lvl="1"/>
            <a:r>
              <a:rPr lang="en-US" dirty="0" smtClean="0"/>
              <a:t>Soil</a:t>
            </a:r>
          </a:p>
          <a:p>
            <a:pPr lvl="1"/>
            <a:r>
              <a:rPr lang="en-US" dirty="0" smtClean="0"/>
              <a:t>Fertilizer</a:t>
            </a:r>
          </a:p>
          <a:p>
            <a:pPr lvl="1"/>
            <a:r>
              <a:rPr lang="en-US" dirty="0" smtClean="0"/>
              <a:t>Appropriate species</a:t>
            </a:r>
            <a:endParaRPr lang="en-US" dirty="0"/>
          </a:p>
        </p:txBody>
      </p:sp>
      <p:pic>
        <p:nvPicPr>
          <p:cNvPr id="5123" name="Picture 3" descr="C:\Users\Trevor\Pictures\13-6 Italy India\DSCN0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3377" y="4038600"/>
            <a:ext cx="2895600" cy="21720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revor\Pictures\14-01b Africa India\DSCN12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828799"/>
            <a:ext cx="2829705" cy="212227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revor\Pictures\14-01b Africa India\DSCN12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923818"/>
            <a:ext cx="2972298" cy="222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67ydxu6oUOsmnKMK649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RFce5XD8UuhOlQIwtmF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fBx0Qv870GG9KL3RQshh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6">
      <a:dk1>
        <a:sysClr val="windowText" lastClr="000000"/>
      </a:dk1>
      <a:lt1>
        <a:sysClr val="window" lastClr="FFFFFF"/>
      </a:lt1>
      <a:dk2>
        <a:srgbClr val="FFFFFF"/>
      </a:dk2>
      <a:lt2>
        <a:srgbClr val="E3DED1"/>
      </a:lt2>
      <a:accent1>
        <a:srgbClr val="595959"/>
      </a:accent1>
      <a:accent2>
        <a:srgbClr val="7F7F7F"/>
      </a:accent2>
      <a:accent3>
        <a:srgbClr val="C0CF3A"/>
      </a:accent3>
      <a:accent4>
        <a:srgbClr val="029676"/>
      </a:accent4>
      <a:accent5>
        <a:srgbClr val="318C98"/>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1273</Words>
  <Application>Microsoft Office PowerPoint</Application>
  <PresentationFormat>On-screen Show (4:3)</PresentationFormat>
  <Paragraphs>429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Quotable</vt:lpstr>
      <vt:lpstr>Potential for Universities to be partners in Agricultural Development Enterprises in Emerging Economies</vt:lpstr>
      <vt:lpstr>Contents</vt:lpstr>
      <vt:lpstr>Contents (cont’d)</vt:lpstr>
      <vt:lpstr>Context</vt:lpstr>
      <vt:lpstr>Context: Understanding where we are</vt:lpstr>
      <vt:lpstr>Dairy Industry as a Case Study Dairy production is one of the major agricultural businesses</vt:lpstr>
      <vt:lpstr>Dairy Industry as a Case Study</vt:lpstr>
      <vt:lpstr>Drivers of Progress and Innovation</vt:lpstr>
      <vt:lpstr>Developing a multi-disciplinary approach</vt:lpstr>
      <vt:lpstr>venture | dairy-shared value chain</vt:lpstr>
      <vt:lpstr>venture | dairy - development through enterprise impact model – “pull not push”</vt:lpstr>
      <vt:lpstr>dairy hub concept</vt:lpstr>
      <vt:lpstr>Nicaragua: Cattle Hub</vt:lpstr>
      <vt:lpstr>Nicaragua: Cattle Hub</vt:lpstr>
      <vt:lpstr>Economic farming units</vt:lpstr>
      <vt:lpstr>Best production practices</vt:lpstr>
      <vt:lpstr>Nicaragua: Cattle Hub</vt:lpstr>
      <vt:lpstr>Nicaragua: Cattle Hub</vt:lpstr>
      <vt:lpstr>Nicaragua: Cattle Hub</vt:lpstr>
      <vt:lpstr>Nicaragua: Cattle Hub</vt:lpstr>
      <vt:lpstr>Nicaragua: Cattle Hub</vt:lpstr>
      <vt:lpstr>venture | dairy financial model</vt:lpstr>
      <vt:lpstr>Innovation Networks</vt:lpstr>
      <vt:lpstr>Critical Success Factors</vt:lpstr>
      <vt:lpstr>Summary</vt:lpstr>
      <vt:lpstr>Potential for Universities to be partners in Agricultural Development Enterprises in Emerging Economies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svc_act</dc:creator>
  <cp:lastModifiedBy>svc_act</cp:lastModifiedBy>
  <cp:revision>76</cp:revision>
  <cp:lastPrinted>2014-08-23T18:03:40Z</cp:lastPrinted>
  <dcterms:created xsi:type="dcterms:W3CDTF">2014-08-23T17:30:06Z</dcterms:created>
  <dcterms:modified xsi:type="dcterms:W3CDTF">2014-09-20T05:51:32Z</dcterms:modified>
</cp:coreProperties>
</file>