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8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9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10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1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4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5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6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7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8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9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20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21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22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23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24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25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26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27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8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29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30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3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32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33.xml" ContentType="application/vnd.openxmlformats-officedocument.theme+xml"/>
  <Override PartName="/ppt/theme/theme3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02" r:id="rId2"/>
    <p:sldMasterId id="2147483726" r:id="rId3"/>
    <p:sldMasterId id="2147483738" r:id="rId4"/>
    <p:sldMasterId id="2147483690" r:id="rId5"/>
    <p:sldMasterId id="2147483666" r:id="rId6"/>
    <p:sldMasterId id="2147483658" r:id="rId7"/>
    <p:sldMasterId id="2147483714" r:id="rId8"/>
    <p:sldMasterId id="2147483927" r:id="rId9"/>
    <p:sldMasterId id="2147484055" r:id="rId10"/>
    <p:sldMasterId id="2147484300" r:id="rId11"/>
    <p:sldMasterId id="2147484336" r:id="rId12"/>
    <p:sldMasterId id="2147484509" r:id="rId13"/>
    <p:sldMasterId id="2147484515" r:id="rId14"/>
    <p:sldMasterId id="2147484574" r:id="rId15"/>
    <p:sldMasterId id="2147484868" r:id="rId16"/>
    <p:sldMasterId id="2147485165" r:id="rId17"/>
    <p:sldMasterId id="2147485715" r:id="rId18"/>
    <p:sldMasterId id="2147485723" r:id="rId19"/>
    <p:sldMasterId id="2147485730" r:id="rId20"/>
    <p:sldMasterId id="2147485738" r:id="rId21"/>
    <p:sldMasterId id="2147486214" r:id="rId22"/>
    <p:sldMasterId id="2147486221" r:id="rId23"/>
    <p:sldMasterId id="2147486595" r:id="rId24"/>
    <p:sldMasterId id="2147486602" r:id="rId25"/>
    <p:sldMasterId id="2147486610" r:id="rId26"/>
    <p:sldMasterId id="2147486624" r:id="rId27"/>
    <p:sldMasterId id="2147486631" r:id="rId28"/>
    <p:sldMasterId id="2147486648" r:id="rId29"/>
    <p:sldMasterId id="2147486653" r:id="rId30"/>
    <p:sldMasterId id="2147486661" r:id="rId31"/>
    <p:sldMasterId id="2147486685" r:id="rId32"/>
    <p:sldMasterId id="2147486695" r:id="rId33"/>
  </p:sldMasterIdLst>
  <p:notesMasterIdLst>
    <p:notesMasterId r:id="rId91"/>
  </p:notesMasterIdLst>
  <p:sldIdLst>
    <p:sldId id="256" r:id="rId34"/>
    <p:sldId id="619" r:id="rId35"/>
    <p:sldId id="527" r:id="rId36"/>
    <p:sldId id="500" r:id="rId37"/>
    <p:sldId id="628" r:id="rId38"/>
    <p:sldId id="629" r:id="rId39"/>
    <p:sldId id="630" r:id="rId40"/>
    <p:sldId id="631" r:id="rId41"/>
    <p:sldId id="632" r:id="rId42"/>
    <p:sldId id="633" r:id="rId43"/>
    <p:sldId id="604" r:id="rId44"/>
    <p:sldId id="636" r:id="rId45"/>
    <p:sldId id="605" r:id="rId46"/>
    <p:sldId id="611" r:id="rId47"/>
    <p:sldId id="606" r:id="rId48"/>
    <p:sldId id="607" r:id="rId49"/>
    <p:sldId id="618" r:id="rId50"/>
    <p:sldId id="608" r:id="rId51"/>
    <p:sldId id="612" r:id="rId52"/>
    <p:sldId id="558" r:id="rId53"/>
    <p:sldId id="559" r:id="rId54"/>
    <p:sldId id="602" r:id="rId55"/>
    <p:sldId id="566" r:id="rId56"/>
    <p:sldId id="422" r:id="rId57"/>
    <p:sldId id="408" r:id="rId58"/>
    <p:sldId id="501" r:id="rId59"/>
    <p:sldId id="502" r:id="rId60"/>
    <p:sldId id="516" r:id="rId61"/>
    <p:sldId id="581" r:id="rId62"/>
    <p:sldId id="551" r:id="rId63"/>
    <p:sldId id="554" r:id="rId64"/>
    <p:sldId id="345" r:id="rId65"/>
    <p:sldId id="469" r:id="rId66"/>
    <p:sldId id="616" r:id="rId67"/>
    <p:sldId id="617" r:id="rId68"/>
    <p:sldId id="555" r:id="rId69"/>
    <p:sldId id="635" r:id="rId70"/>
    <p:sldId id="620" r:id="rId71"/>
    <p:sldId id="595" r:id="rId72"/>
    <p:sldId id="521" r:id="rId73"/>
    <p:sldId id="621" r:id="rId74"/>
    <p:sldId id="598" r:id="rId75"/>
    <p:sldId id="597" r:id="rId76"/>
    <p:sldId id="622" r:id="rId77"/>
    <p:sldId id="623" r:id="rId78"/>
    <p:sldId id="542" r:id="rId79"/>
    <p:sldId id="627" r:id="rId80"/>
    <p:sldId id="613" r:id="rId81"/>
    <p:sldId id="624" r:id="rId82"/>
    <p:sldId id="625" r:id="rId83"/>
    <p:sldId id="626" r:id="rId84"/>
    <p:sldId id="599" r:id="rId85"/>
    <p:sldId id="637" r:id="rId86"/>
    <p:sldId id="593" r:id="rId87"/>
    <p:sldId id="594" r:id="rId88"/>
    <p:sldId id="389" r:id="rId89"/>
    <p:sldId id="287" r:id="rId9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FFB"/>
    <a:srgbClr val="D6FFFC"/>
    <a:srgbClr val="996600"/>
    <a:srgbClr val="FF9BE0"/>
    <a:srgbClr val="004D86"/>
    <a:srgbClr val="FFFF99"/>
    <a:srgbClr val="D9FFB3"/>
    <a:srgbClr val="EAFFD5"/>
    <a:srgbClr val="CCFF99"/>
    <a:srgbClr val="DEF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42" autoAdjust="0"/>
    <p:restoredTop sz="94660"/>
  </p:normalViewPr>
  <p:slideViewPr>
    <p:cSldViewPr snapToObjects="1">
      <p:cViewPr>
        <p:scale>
          <a:sx n="80" d="100"/>
          <a:sy n="80" d="100"/>
        </p:scale>
        <p:origin x="-10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" Target="slides/slide1.xml"/><Relationship Id="rId35" Type="http://schemas.openxmlformats.org/officeDocument/2006/relationships/slide" Target="slides/slide2.xml"/><Relationship Id="rId36" Type="http://schemas.openxmlformats.org/officeDocument/2006/relationships/slide" Target="slides/slide3.xml"/><Relationship Id="rId37" Type="http://schemas.openxmlformats.org/officeDocument/2006/relationships/slide" Target="slides/slide4.xml"/><Relationship Id="rId38" Type="http://schemas.openxmlformats.org/officeDocument/2006/relationships/slide" Target="slides/slide5.xml"/><Relationship Id="rId39" Type="http://schemas.openxmlformats.org/officeDocument/2006/relationships/slide" Target="slides/slide6.xml"/><Relationship Id="rId50" Type="http://schemas.openxmlformats.org/officeDocument/2006/relationships/slide" Target="slides/slide17.xml"/><Relationship Id="rId51" Type="http://schemas.openxmlformats.org/officeDocument/2006/relationships/slide" Target="slides/slide18.xml"/><Relationship Id="rId52" Type="http://schemas.openxmlformats.org/officeDocument/2006/relationships/slide" Target="slides/slide19.xml"/><Relationship Id="rId53" Type="http://schemas.openxmlformats.org/officeDocument/2006/relationships/slide" Target="slides/slide20.xml"/><Relationship Id="rId54" Type="http://schemas.openxmlformats.org/officeDocument/2006/relationships/slide" Target="slides/slide21.xml"/><Relationship Id="rId55" Type="http://schemas.openxmlformats.org/officeDocument/2006/relationships/slide" Target="slides/slide22.xml"/><Relationship Id="rId56" Type="http://schemas.openxmlformats.org/officeDocument/2006/relationships/slide" Target="slides/slide23.xml"/><Relationship Id="rId57" Type="http://schemas.openxmlformats.org/officeDocument/2006/relationships/slide" Target="slides/slide24.xml"/><Relationship Id="rId58" Type="http://schemas.openxmlformats.org/officeDocument/2006/relationships/slide" Target="slides/slide25.xml"/><Relationship Id="rId59" Type="http://schemas.openxmlformats.org/officeDocument/2006/relationships/slide" Target="slides/slide26.xml"/><Relationship Id="rId70" Type="http://schemas.openxmlformats.org/officeDocument/2006/relationships/slide" Target="slides/slide37.xml"/><Relationship Id="rId71" Type="http://schemas.openxmlformats.org/officeDocument/2006/relationships/slide" Target="slides/slide38.xml"/><Relationship Id="rId72" Type="http://schemas.openxmlformats.org/officeDocument/2006/relationships/slide" Target="slides/slide39.xml"/><Relationship Id="rId73" Type="http://schemas.openxmlformats.org/officeDocument/2006/relationships/slide" Target="slides/slide40.xml"/><Relationship Id="rId74" Type="http://schemas.openxmlformats.org/officeDocument/2006/relationships/slide" Target="slides/slide41.xml"/><Relationship Id="rId75" Type="http://schemas.openxmlformats.org/officeDocument/2006/relationships/slide" Target="slides/slide42.xml"/><Relationship Id="rId76" Type="http://schemas.openxmlformats.org/officeDocument/2006/relationships/slide" Target="slides/slide43.xml"/><Relationship Id="rId77" Type="http://schemas.openxmlformats.org/officeDocument/2006/relationships/slide" Target="slides/slide44.xml"/><Relationship Id="rId78" Type="http://schemas.openxmlformats.org/officeDocument/2006/relationships/slide" Target="slides/slide45.xml"/><Relationship Id="rId79" Type="http://schemas.openxmlformats.org/officeDocument/2006/relationships/slide" Target="slides/slide46.xml"/><Relationship Id="rId90" Type="http://schemas.openxmlformats.org/officeDocument/2006/relationships/slide" Target="slides/slide57.xml"/><Relationship Id="rId91" Type="http://schemas.openxmlformats.org/officeDocument/2006/relationships/notesMaster" Target="notesMasters/notesMaster1.xml"/><Relationship Id="rId92" Type="http://schemas.openxmlformats.org/officeDocument/2006/relationships/printerSettings" Target="printerSettings/printerSettings1.bin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40" Type="http://schemas.openxmlformats.org/officeDocument/2006/relationships/slide" Target="slides/slide7.xml"/><Relationship Id="rId41" Type="http://schemas.openxmlformats.org/officeDocument/2006/relationships/slide" Target="slides/slide8.xml"/><Relationship Id="rId42" Type="http://schemas.openxmlformats.org/officeDocument/2006/relationships/slide" Target="slides/slide9.xml"/><Relationship Id="rId43" Type="http://schemas.openxmlformats.org/officeDocument/2006/relationships/slide" Target="slides/slide10.xml"/><Relationship Id="rId44" Type="http://schemas.openxmlformats.org/officeDocument/2006/relationships/slide" Target="slides/slide11.xml"/><Relationship Id="rId45" Type="http://schemas.openxmlformats.org/officeDocument/2006/relationships/slide" Target="slides/slide12.xml"/><Relationship Id="rId46" Type="http://schemas.openxmlformats.org/officeDocument/2006/relationships/slide" Target="slides/slide13.xml"/><Relationship Id="rId47" Type="http://schemas.openxmlformats.org/officeDocument/2006/relationships/slide" Target="slides/slide14.xml"/><Relationship Id="rId48" Type="http://schemas.openxmlformats.org/officeDocument/2006/relationships/slide" Target="slides/slide15.xml"/><Relationship Id="rId49" Type="http://schemas.openxmlformats.org/officeDocument/2006/relationships/slide" Target="slides/slide16.xml"/><Relationship Id="rId60" Type="http://schemas.openxmlformats.org/officeDocument/2006/relationships/slide" Target="slides/slide27.xml"/><Relationship Id="rId61" Type="http://schemas.openxmlformats.org/officeDocument/2006/relationships/slide" Target="slides/slide28.xml"/><Relationship Id="rId62" Type="http://schemas.openxmlformats.org/officeDocument/2006/relationships/slide" Target="slides/slide29.xml"/><Relationship Id="rId63" Type="http://schemas.openxmlformats.org/officeDocument/2006/relationships/slide" Target="slides/slide30.xml"/><Relationship Id="rId64" Type="http://schemas.openxmlformats.org/officeDocument/2006/relationships/slide" Target="slides/slide31.xml"/><Relationship Id="rId65" Type="http://schemas.openxmlformats.org/officeDocument/2006/relationships/slide" Target="slides/slide32.xml"/><Relationship Id="rId66" Type="http://schemas.openxmlformats.org/officeDocument/2006/relationships/slide" Target="slides/slide33.xml"/><Relationship Id="rId67" Type="http://schemas.openxmlformats.org/officeDocument/2006/relationships/slide" Target="slides/slide34.xml"/><Relationship Id="rId68" Type="http://schemas.openxmlformats.org/officeDocument/2006/relationships/slide" Target="slides/slide35.xml"/><Relationship Id="rId69" Type="http://schemas.openxmlformats.org/officeDocument/2006/relationships/slide" Target="slides/slide36.xml"/><Relationship Id="rId80" Type="http://schemas.openxmlformats.org/officeDocument/2006/relationships/slide" Target="slides/slide47.xml"/><Relationship Id="rId81" Type="http://schemas.openxmlformats.org/officeDocument/2006/relationships/slide" Target="slides/slide48.xml"/><Relationship Id="rId82" Type="http://schemas.openxmlformats.org/officeDocument/2006/relationships/slide" Target="slides/slide49.xml"/><Relationship Id="rId83" Type="http://schemas.openxmlformats.org/officeDocument/2006/relationships/slide" Target="slides/slide50.xml"/><Relationship Id="rId84" Type="http://schemas.openxmlformats.org/officeDocument/2006/relationships/slide" Target="slides/slide51.xml"/><Relationship Id="rId85" Type="http://schemas.openxmlformats.org/officeDocument/2006/relationships/slide" Target="slides/slide52.xml"/><Relationship Id="rId86" Type="http://schemas.openxmlformats.org/officeDocument/2006/relationships/slide" Target="slides/slide53.xml"/><Relationship Id="rId87" Type="http://schemas.openxmlformats.org/officeDocument/2006/relationships/slide" Target="slides/slide54.xml"/><Relationship Id="rId88" Type="http://schemas.openxmlformats.org/officeDocument/2006/relationships/slide" Target="slides/slide55.xml"/><Relationship Id="rId89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Geneva" charset="0"/>
              </a:defRPr>
            </a:lvl1pPr>
          </a:lstStyle>
          <a:p>
            <a:pPr>
              <a:defRPr/>
            </a:pPr>
            <a:fld id="{73229EDE-4E0C-BB48-9B6D-3126A3D1BC51}" type="datetime1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Geneva" charset="0"/>
              </a:defRPr>
            </a:lvl1pPr>
          </a:lstStyle>
          <a:p>
            <a:pPr>
              <a:defRPr/>
            </a:pPr>
            <a:fld id="{C95752A5-B2AD-FC43-97F7-8F14C4E5E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987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Geneva" pitchFamily="-108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pitchFamily="-108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pitchFamily="-108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pitchFamily="-108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pitchFamily="-108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>
              <a:latin typeface="Calibri" charset="0"/>
              <a:cs typeface="Geneva" charset="0"/>
            </a:endParaRPr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454C0D-6A41-734F-B96F-025BF7AB2CF5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>
              <a:latin typeface="Calibri" charset="0"/>
              <a:cs typeface="Geneva" charset="0"/>
            </a:endParaRPr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F755F5-C4D4-504D-B813-886333BFC6C9}" type="slidenum">
              <a:rPr lang="en-US" sz="1200">
                <a:latin typeface="Calibri" charset="0"/>
              </a:rPr>
              <a:pPr eaLnBrk="1" hangingPunct="1"/>
              <a:t>21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>
              <a:latin typeface="Calibri" charset="0"/>
              <a:cs typeface="Geneva" charset="0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9318D73-9FEB-4B44-930E-FE7E99F54C1D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819828-60BB-5846-BB9F-C758FCE29802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25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017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A33588AE-6D3E-FE4C-9A8B-3D719FEBB58B}" type="slidenum">
              <a:rPr lang="en-GB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endParaRPr lang="en-GB" sz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018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034E0340-4C90-BB4D-9029-5682AC628945}" type="slidenum">
              <a:rPr lang="en-US" sz="1200">
                <a:solidFill>
                  <a:prstClr val="black"/>
                </a:solidFill>
                <a:ea typeface="+mn-ea"/>
                <a:cs typeface="+mn-cs"/>
              </a:rPr>
              <a:pPr algn="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endParaRPr lang="en-US" sz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cs typeface="ＭＳ Ｐゴシック" charset="0"/>
              </a:rPr>
              <a:t>With the world’s petroleum resources being depleted at an alarming rate, we have a tremendous opportunity to utilize our renewable resources in a manner similar to the petrochemical industry where we can fractionate our crops into their components, convert and utilize them in literally thousands of products.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71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cs typeface="Geneva" charset="0"/>
            </a:endParaRPr>
          </a:p>
        </p:txBody>
      </p:sp>
      <p:sp>
        <p:nvSpPr>
          <p:cNvPr id="3471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C6E13DA-3EEF-4C42-A006-BDBC87D21F46}" type="slidenum">
              <a:rPr lang="en-US" sz="1200">
                <a:solidFill>
                  <a:srgbClr val="000000"/>
                </a:solidFill>
                <a:latin typeface="Calibri" charset="0"/>
                <a:cs typeface="Geneva" charset="0"/>
              </a:rPr>
              <a:pPr eaLnBrk="1" hangingPunct="1"/>
              <a:t>28</a:t>
            </a:fld>
            <a:endParaRPr lang="en-US" sz="1200">
              <a:solidFill>
                <a:srgbClr val="000000"/>
              </a:solidFill>
              <a:latin typeface="Calibri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6266"/>
            <a:fld id="{0A34CC7C-19BF-4945-997C-0155FF74F43F}" type="slidenum">
              <a:rPr lang="en-US" smtClean="0"/>
              <a:pPr defTabSz="906266"/>
              <a:t>30</a:t>
            </a:fld>
            <a:endParaRPr lang="en-US" dirty="0" smtClean="0"/>
          </a:p>
        </p:txBody>
      </p:sp>
      <p:sp>
        <p:nvSpPr>
          <p:cNvPr id="4915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90563"/>
            <a:ext cx="4565650" cy="3424237"/>
          </a:xfrm>
          <a:ln w="12700" cap="flat">
            <a:solidFill>
              <a:schemeClr val="tx1"/>
            </a:solidFill>
          </a:ln>
        </p:spPr>
      </p:sp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968377" y="4572001"/>
            <a:ext cx="4995864" cy="23065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89710" tIns="44855" rIns="89710" bIns="4485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In 2010, Alberta exported  $77.8 billion worth of goods and services to 189 countries, an increase of 7.3 per cent from the value five years ago. </a:t>
            </a:r>
          </a:p>
          <a:p>
            <a:pPr>
              <a:spcBef>
                <a:spcPct val="50000"/>
              </a:spcBef>
            </a:pPr>
            <a:endParaRPr lang="en-US" sz="1200" dirty="0"/>
          </a:p>
          <a:p>
            <a:pPr>
              <a:spcBef>
                <a:spcPct val="50000"/>
              </a:spcBef>
            </a:pPr>
            <a:r>
              <a:rPr lang="en-CA" sz="1200" dirty="0"/>
              <a:t>Alberta’s  exports declined in 2009 as a result of both lower commodity prices and volumes, for instance for energy products.  Alberta exports an increasing volume and variety of manufactured products such as petrochemicals and metals and machinery .  Exports in manufactured products increased strongly between 2004 and 2008 but faced deteriorating global markets in 2009. However these are expected to pick up in the future.</a:t>
            </a:r>
            <a:endParaRPr lang="en-US" sz="12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cs typeface="Geneva" charset="0"/>
            </a:endParaRPr>
          </a:p>
        </p:txBody>
      </p:sp>
      <p:sp>
        <p:nvSpPr>
          <p:cNvPr id="1208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5F0BE7-BBA8-BA40-A5CC-15E56D305683}" type="slidenum">
              <a:rPr lang="en-US" sz="1200">
                <a:solidFill>
                  <a:srgbClr val="000000"/>
                </a:solidFill>
                <a:latin typeface="Calibri" charset="0"/>
                <a:cs typeface="Geneva" charset="0"/>
              </a:rPr>
              <a:pPr eaLnBrk="1" hangingPunct="1"/>
              <a:t>31</a:t>
            </a:fld>
            <a:endParaRPr lang="en-US" sz="1200">
              <a:solidFill>
                <a:srgbClr val="000000"/>
              </a:solidFill>
              <a:latin typeface="Calibri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6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>
              <a:latin typeface="Calibri" charset="0"/>
              <a:cs typeface="Geneva" charset="0"/>
            </a:endParaRPr>
          </a:p>
        </p:txBody>
      </p:sp>
      <p:sp>
        <p:nvSpPr>
          <p:cNvPr id="1116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25A211-261E-A34E-88DC-75BB1B8AF23A}" type="slidenum">
              <a:rPr lang="en-US" sz="1200">
                <a:latin typeface="Calibri" charset="0"/>
              </a:rPr>
              <a:pPr eaLnBrk="1" hangingPunct="1"/>
              <a:t>32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>
              <a:spcAft>
                <a:spcPts val="589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ea typeface="+mn-ea"/>
                <a:cs typeface="+mn-cs"/>
              </a:rPr>
              <a:t>Alberta Innovates Bio Solutions </a:t>
            </a:r>
            <a:r>
              <a:rPr lang="en-US" sz="900" dirty="0">
                <a:ea typeface="+mn-ea"/>
                <a:cs typeface="+mn-cs"/>
              </a:rPr>
              <a:t>is a research agency funded by the Government of Alberta. </a:t>
            </a:r>
          </a:p>
          <a:p>
            <a:pPr marL="168244" indent="-168244">
              <a:spcAft>
                <a:spcPts val="589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ea typeface="+mn-ea"/>
                <a:cs typeface="+mn-cs"/>
              </a:rPr>
              <a:t>It invests in science and innovation to grow prosperity in Alberta’s agriculture, food and forest sectors through new technologies, products, services or industry practices. </a:t>
            </a:r>
          </a:p>
          <a:p>
            <a:pPr marL="168244" indent="-168244">
              <a:spcAft>
                <a:spcPts val="589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ea typeface="+mn-ea"/>
                <a:cs typeface="+mn-cs"/>
              </a:rPr>
              <a:t>It routinely seeks R&amp;D partners in the areas of sustainable production, bioindustrial innovation, food innovation, prion diseases and ecosystem services. </a:t>
            </a:r>
          </a:p>
          <a:p>
            <a:pPr marL="168244" indent="-168244">
              <a:spcAft>
                <a:spcPts val="589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ea typeface="+mn-ea"/>
                <a:cs typeface="+mn-cs"/>
              </a:rPr>
              <a:t>It offers targeted funding, advice and connections.</a:t>
            </a:r>
          </a:p>
          <a:p>
            <a:pPr marL="168244" indent="-168244">
              <a:spcAft>
                <a:spcPts val="589"/>
              </a:spcAft>
              <a:buFont typeface="Arial" panose="020B0604020202020204" pitchFamily="34" charset="0"/>
              <a:buChar char="•"/>
            </a:pPr>
            <a:r>
              <a:rPr lang="en-CA" sz="900" dirty="0">
                <a:ea typeface="+mn-ea"/>
                <a:cs typeface="+mn-cs"/>
              </a:rPr>
              <a:t>Its bioindustrial innovation division focuses on value-added products, including biomaterials, biocomposites, biochemical and bioenergy, all of which hold significant potential to develop into competitive clusters.</a:t>
            </a:r>
            <a:endParaRPr lang="en-US" sz="900" dirty="0">
              <a:ea typeface="+mn-ea"/>
              <a:cs typeface="+mn-cs"/>
            </a:endParaRPr>
          </a:p>
          <a:p>
            <a:pPr marL="168244" indent="-168244">
              <a:spcAft>
                <a:spcPts val="589"/>
              </a:spcAft>
              <a:buFont typeface="Arial" panose="020B0604020202020204" pitchFamily="34" charset="0"/>
              <a:buChar char="•"/>
            </a:pPr>
            <a:r>
              <a:rPr lang="en-CA" sz="900" dirty="0">
                <a:ea typeface="+mn-ea"/>
                <a:cs typeface="+mn-cs"/>
              </a:rPr>
              <a:t>Some technologies being explored through AI Bio’s bioindustrial innovation division that may broaden Alberta’s economic base while balancing conservation, biodiversity and ecological resilience are: developing state-of-the-art biomass estimation systems; innovative biomass conversion technologies; cellulose </a:t>
            </a:r>
            <a:r>
              <a:rPr lang="en-CA" sz="900" dirty="0" err="1">
                <a:ea typeface="+mn-ea"/>
                <a:cs typeface="+mn-cs"/>
              </a:rPr>
              <a:t>nanocrystal</a:t>
            </a:r>
            <a:r>
              <a:rPr lang="en-CA" sz="900" dirty="0">
                <a:ea typeface="+mn-ea"/>
                <a:cs typeface="+mn-cs"/>
              </a:rPr>
              <a:t> extraction and applications development; extraction and purification of numerous high-value-added bioproducts; bioremediation of oil sands tailing ponds, water management and purification; support for research into new approaches to building construction and developing new building products and systems; and support in developing codes and standards related to biocomposites, biochemicals and biomaterials. </a:t>
            </a:r>
            <a:endParaRPr lang="en-US" sz="900" dirty="0">
              <a:ea typeface="+mn-ea"/>
              <a:cs typeface="+mn-cs"/>
            </a:endParaRPr>
          </a:p>
          <a:p>
            <a:pPr marL="168244" indent="-168244">
              <a:spcAft>
                <a:spcPts val="589"/>
              </a:spcAft>
              <a:buFont typeface="Arial" panose="020B0604020202020204" pitchFamily="34" charset="0"/>
              <a:buChar char="•"/>
            </a:pPr>
            <a:r>
              <a:rPr lang="en-CA" sz="900" dirty="0">
                <a:ea typeface="+mn-ea"/>
                <a:cs typeface="+mn-cs"/>
              </a:rPr>
              <a:t>Collaboration is important to AI Bio and enhances ability to build on each partner’s strengths, leverage resources and better address industry challenges. </a:t>
            </a:r>
            <a:endParaRPr lang="en-US" sz="900" dirty="0">
              <a:ea typeface="+mn-ea"/>
              <a:cs typeface="+mn-cs"/>
            </a:endParaRPr>
          </a:p>
          <a:p>
            <a:pPr marL="168244" indent="-168244">
              <a:spcAft>
                <a:spcPts val="589"/>
              </a:spcAft>
              <a:buFont typeface="Arial" panose="020B0604020202020204" pitchFamily="34" charset="0"/>
              <a:buChar char="•"/>
            </a:pPr>
            <a:r>
              <a:rPr lang="en-CA" sz="900" dirty="0">
                <a:ea typeface="+mn-ea"/>
                <a:cs typeface="+mn-cs"/>
              </a:rPr>
              <a:t>Some R&amp;D partners involved in bioindustrial innovation projects include: </a:t>
            </a:r>
            <a:endParaRPr lang="en-US" sz="900" dirty="0">
              <a:ea typeface="+mn-ea"/>
              <a:cs typeface="+mn-cs"/>
            </a:endParaRPr>
          </a:p>
          <a:p>
            <a:pPr marL="616894" lvl="1" indent="-168244">
              <a:spcAft>
                <a:spcPts val="589"/>
              </a:spcAft>
              <a:buFont typeface="Arial" panose="020B0604020202020204" pitchFamily="34" charset="0"/>
              <a:buChar char="•"/>
            </a:pPr>
            <a:r>
              <a:rPr lang="en-US" sz="900" b="1" dirty="0" err="1">
                <a:ea typeface="+mn-ea"/>
                <a:cs typeface="+mn-cs"/>
              </a:rPr>
              <a:t>Cenovus</a:t>
            </a:r>
            <a:r>
              <a:rPr lang="en-US" sz="900" b="1" dirty="0">
                <a:ea typeface="+mn-ea"/>
                <a:cs typeface="+mn-cs"/>
              </a:rPr>
              <a:t>, </a:t>
            </a:r>
            <a:r>
              <a:rPr lang="en-US" sz="900" dirty="0">
                <a:ea typeface="+mn-ea"/>
                <a:cs typeface="+mn-cs"/>
              </a:rPr>
              <a:t>a partner in project BIO-12-011, Amit Kumar’s chair Natural Sciences and Engineering Research Council of Canada/</a:t>
            </a:r>
            <a:r>
              <a:rPr lang="en-US" sz="900" dirty="0" err="1">
                <a:ea typeface="+mn-ea"/>
                <a:cs typeface="+mn-cs"/>
              </a:rPr>
              <a:t>Cenovus</a:t>
            </a:r>
            <a:r>
              <a:rPr lang="en-US" sz="900" dirty="0">
                <a:ea typeface="+mn-ea"/>
                <a:cs typeface="+mn-cs"/>
              </a:rPr>
              <a:t>/Alberta Innovates Associate Industrial Chair in Energy and Environmental Systems Engineering. </a:t>
            </a:r>
          </a:p>
          <a:p>
            <a:pPr marL="616894" lvl="1" indent="-168244">
              <a:spcAft>
                <a:spcPts val="589"/>
              </a:spcAft>
              <a:buFont typeface="Arial" panose="020B0604020202020204" pitchFamily="34" charset="0"/>
              <a:buChar char="•"/>
            </a:pPr>
            <a:r>
              <a:rPr lang="en-US" sz="900" b="1" dirty="0" err="1">
                <a:ea typeface="+mn-ea"/>
                <a:cs typeface="+mn-cs"/>
              </a:rPr>
              <a:t>Novozymes</a:t>
            </a:r>
            <a:r>
              <a:rPr lang="en-US" sz="900" b="1" dirty="0">
                <a:ea typeface="+mn-ea"/>
                <a:cs typeface="+mn-cs"/>
              </a:rPr>
              <a:t>, </a:t>
            </a:r>
            <a:r>
              <a:rPr lang="en-US" sz="900" dirty="0">
                <a:ea typeface="+mn-ea"/>
                <a:cs typeface="+mn-cs"/>
              </a:rPr>
              <a:t>a partner in project BIO-12-014 Enzymatic Enhancement of Natural </a:t>
            </a:r>
            <a:r>
              <a:rPr lang="en-US" sz="900" dirty="0" err="1">
                <a:ea typeface="+mn-ea"/>
                <a:cs typeface="+mn-cs"/>
              </a:rPr>
              <a:t>Fibres</a:t>
            </a:r>
            <a:r>
              <a:rPr lang="en-US" sz="900" dirty="0">
                <a:ea typeface="+mn-ea"/>
                <a:cs typeface="+mn-cs"/>
              </a:rPr>
              <a:t> for Composite Applications</a:t>
            </a:r>
          </a:p>
          <a:p>
            <a:pPr marL="616894" lvl="1" indent="-168244">
              <a:spcAft>
                <a:spcPts val="589"/>
              </a:spcAft>
              <a:buFont typeface="Arial" panose="020B0604020202020204" pitchFamily="34" charset="0"/>
              <a:buChar char="•"/>
            </a:pPr>
            <a:r>
              <a:rPr lang="en-US" sz="900" b="1" dirty="0">
                <a:ea typeface="+mn-ea"/>
                <a:cs typeface="+mn-cs"/>
              </a:rPr>
              <a:t>Champion Technologies and Suncor, </a:t>
            </a:r>
            <a:r>
              <a:rPr lang="en-US" sz="900" dirty="0">
                <a:ea typeface="+mn-ea"/>
                <a:cs typeface="+mn-cs"/>
              </a:rPr>
              <a:t>partners in Dr. </a:t>
            </a:r>
            <a:r>
              <a:rPr lang="en-US" sz="900" dirty="0" err="1">
                <a:ea typeface="+mn-ea"/>
                <a:cs typeface="+mn-cs"/>
              </a:rPr>
              <a:t>Mitlin’s</a:t>
            </a:r>
            <a:r>
              <a:rPr lang="en-US" sz="900" dirty="0">
                <a:ea typeface="+mn-ea"/>
                <a:cs typeface="+mn-cs"/>
              </a:rPr>
              <a:t> project BRI13050 Cost-Effective Biochar Adsorbents for Naphthenic Acid and Total Organic Carbon Removal in Oilsands Tailings</a:t>
            </a:r>
          </a:p>
          <a:p>
            <a:pPr marL="616894" lvl="1" indent="-168244">
              <a:spcAft>
                <a:spcPts val="589"/>
              </a:spcAft>
              <a:buFont typeface="Arial" panose="020B0604020202020204" pitchFamily="34" charset="0"/>
              <a:buChar char="•"/>
            </a:pPr>
            <a:r>
              <a:rPr lang="en-US" sz="900" dirty="0">
                <a:ea typeface="+mn-ea"/>
                <a:cs typeface="+mn-cs"/>
              </a:rPr>
              <a:t>For more information on these projects, visit </a:t>
            </a:r>
            <a:r>
              <a:rPr lang="en-US" sz="900" u="sng" dirty="0">
                <a:ea typeface="+mn-ea"/>
                <a:cs typeface="+mn-cs"/>
              </a:rPr>
              <a:t>www.BioLINK.albertainnovates.ca </a:t>
            </a:r>
            <a:r>
              <a:rPr lang="en-US" sz="900" dirty="0">
                <a:ea typeface="+mn-ea"/>
                <a:cs typeface="+mn-cs"/>
              </a:rPr>
              <a:t>and search for the project number.</a:t>
            </a:r>
          </a:p>
          <a:p>
            <a:pPr marL="616894" lvl="1" indent="-168244">
              <a:spcAft>
                <a:spcPts val="589"/>
              </a:spcAft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B3D12-AD26-45A8-9AA9-17497591FC2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95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82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>
              <a:latin typeface="Calibri" charset="0"/>
              <a:cs typeface="Geneva" charset="0"/>
            </a:endParaRPr>
          </a:p>
        </p:txBody>
      </p:sp>
      <p:sp>
        <p:nvSpPr>
          <p:cNvPr id="138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DCC1AC-C31C-D442-8E97-F22AA2C9EE4C}" type="slidenum">
              <a:rPr lang="en-US" sz="1200">
                <a:latin typeface="Calibri" charset="0"/>
              </a:rPr>
              <a:pPr eaLnBrk="1" hangingPunct="1"/>
              <a:t>55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7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cs typeface="Geneva" charset="0"/>
            </a:endParaRPr>
          </a:p>
        </p:txBody>
      </p:sp>
      <p:sp>
        <p:nvSpPr>
          <p:cNvPr id="167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BBCDB4-6010-E740-96A5-1D0122A20012}" type="slidenum">
              <a:rPr lang="en-US" sz="1200">
                <a:solidFill>
                  <a:srgbClr val="000000"/>
                </a:solidFill>
                <a:latin typeface="Calibri" charset="0"/>
                <a:cs typeface="Geneva" charset="0"/>
              </a:rPr>
              <a:pPr eaLnBrk="1" hangingPunct="1"/>
              <a:t>56</a:t>
            </a:fld>
            <a:endParaRPr lang="en-US" sz="1200">
              <a:solidFill>
                <a:srgbClr val="000000"/>
              </a:solidFill>
              <a:latin typeface="Calibri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4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>
              <a:latin typeface="Calibri" charset="0"/>
              <a:cs typeface="Geneva" charset="0"/>
            </a:endParaRPr>
          </a:p>
        </p:txBody>
      </p:sp>
      <p:sp>
        <p:nvSpPr>
          <p:cNvPr id="144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2533F4-1770-4349-B67F-F4ECA8EF24F8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5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>
              <a:latin typeface="Calibri" charset="0"/>
              <a:cs typeface="Geneva" charset="0"/>
            </a:endParaRPr>
          </a:p>
        </p:txBody>
      </p:sp>
      <p:sp>
        <p:nvSpPr>
          <p:cNvPr id="146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0D6162-E9D3-9D41-8A72-19C2F9B54C89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6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00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>
              <a:latin typeface="Calibri" charset="0"/>
              <a:cs typeface="Geneva" charset="0"/>
            </a:endParaRPr>
          </a:p>
        </p:txBody>
      </p:sp>
      <p:sp>
        <p:nvSpPr>
          <p:cNvPr id="1300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8D114A-9CDD-0349-AA30-44D58EA568DE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5752A5-B2AD-FC43-97F7-8F14C4E5E7F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45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7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CA">
                <a:latin typeface="Calibri" charset="0"/>
                <a:cs typeface="Geneva" charset="0"/>
              </a:rPr>
              <a:t> There are many product streams as a result of research and development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CA">
                <a:latin typeface="Calibri" charset="0"/>
                <a:cs typeface="Geneva" charset="0"/>
              </a:rPr>
              <a:t> The potential for these diversified, value-added streams will continue to be based on the economics of producing these from existing forest sector operations; 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CA">
                <a:latin typeface="Calibri" charset="0"/>
                <a:ea typeface="Geneva" charset="0"/>
                <a:cs typeface="Geneva" charset="0"/>
              </a:rPr>
              <a:t> greenfield production is not viable at this point – best economics involve adding to existing facilities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Geneva" charset="0"/>
                <a:cs typeface="Geneva" charset="0"/>
              </a:rPr>
              <a:t> forest sector are experts in getting fibre to facilities, in most efficient and cost-effective way</a:t>
            </a:r>
            <a:endParaRPr lang="en-CA">
              <a:latin typeface="Calibri" charset="0"/>
              <a:ea typeface="Geneva" charset="0"/>
              <a:cs typeface="Geneva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CA">
                <a:latin typeface="Calibri" charset="0"/>
                <a:cs typeface="Geneva" charset="0"/>
              </a:rPr>
              <a:t> Forest sector has changed from pulp, paper, lumber to a complex industry with some 40+ product streams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>
                <a:latin typeface="Calibri" charset="0"/>
                <a:ea typeface="Geneva" charset="0"/>
                <a:cs typeface="Geneva" charset="0"/>
              </a:rPr>
              <a:t> including significant volumes of green energy – not just from kraft pulp mills, but also co-generation at sawmills</a:t>
            </a:r>
            <a:endParaRPr lang="en-CA">
              <a:latin typeface="Calibri" charset="0"/>
              <a:ea typeface="Geneva" charset="0"/>
              <a:cs typeface="Geneva" charset="0"/>
            </a:endParaRP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cs typeface="Geneva" charset="0"/>
            </a:endParaRPr>
          </a:p>
        </p:txBody>
      </p:sp>
      <p:sp>
        <p:nvSpPr>
          <p:cNvPr id="1167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FF89EC-D3C9-B64C-8B89-6BB64DCE6AB4}" type="slidenum">
              <a:rPr lang="en-US" sz="1200">
                <a:solidFill>
                  <a:srgbClr val="000000"/>
                </a:solidFill>
                <a:latin typeface="Calibri" charset="0"/>
                <a:cs typeface="Geneva" charset="0"/>
              </a:rPr>
              <a:pPr eaLnBrk="1" hangingPunct="1"/>
              <a:t>9</a:t>
            </a:fld>
            <a:endParaRPr lang="en-US" sz="1200">
              <a:solidFill>
                <a:srgbClr val="000000"/>
              </a:solidFill>
              <a:latin typeface="Calibri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>
              <a:latin typeface="Calibri" charset="0"/>
              <a:cs typeface="Geneva" charset="0"/>
            </a:endParaRPr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F755F5-C4D4-504D-B813-886333BFC6C9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10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>
              <a:latin typeface="Calibri" charset="0"/>
              <a:cs typeface="Geneva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3E4019-D120-7840-9266-9ACBB190FB36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17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>
              <a:latin typeface="Calibri" charset="0"/>
              <a:cs typeface="Geneva" charset="0"/>
            </a:endParaRPr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F755F5-C4D4-504D-B813-886333BFC6C9}" type="slidenum">
              <a:rPr lang="en-US" sz="1200">
                <a:latin typeface="Calibri" charset="0"/>
              </a:rPr>
              <a:pPr eaLnBrk="1" hangingPunct="1"/>
              <a:t>20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9.pn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pn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14.png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Relationship Id="rId2" Type="http://schemas.openxmlformats.org/officeDocument/2006/relationships/image" Target="../media/image16.jpeg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498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91981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8233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5675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2414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7317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252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086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7153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17965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8895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1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06136-1A44-4A29-9403-9E93138A337E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72263" y="559752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465FE-C0B4-498F-A1ED-8C1D7DF3E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930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1799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0058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719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0529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63580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4047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2088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PB ppt Templ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 userDrawn="1"/>
        </p:nvSpPr>
        <p:spPr>
          <a:xfrm>
            <a:off x="1066800" y="6324600"/>
            <a:ext cx="3960813" cy="2873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9144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 smtClean="0">
                <a:solidFill>
                  <a:srgbClr val="FFFFFF"/>
                </a:solidFill>
                <a:latin typeface="Trebuchet MS"/>
              </a:rPr>
              <a:t>UBC Bioenergy/Forest Products Biotechnology  Group</a:t>
            </a:r>
            <a:endParaRPr lang="en-US" sz="1000" dirty="0">
              <a:solidFill>
                <a:srgbClr val="000066"/>
              </a:solidFill>
              <a:latin typeface="Trebuchet MS"/>
            </a:endParaRP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2130425"/>
            <a:ext cx="8713788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84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0825" y="3886200"/>
            <a:ext cx="8713788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7353939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2153308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7227660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2058969-BAD7-E44B-A221-369F38DB30EF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8B2906D-67E7-0A43-BA8A-7A149B15BB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4683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096963"/>
            <a:ext cx="4279900" cy="5140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096963"/>
            <a:ext cx="4281488" cy="5140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5940682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6710380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617427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298171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6199791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502121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4527952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3" y="0"/>
            <a:ext cx="2178050" cy="623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0"/>
            <a:ext cx="6383338" cy="623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4989896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0"/>
            <a:ext cx="8713788" cy="9763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096963"/>
            <a:ext cx="4279900" cy="5140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096963"/>
            <a:ext cx="4281488" cy="5140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7358767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0"/>
            <a:ext cx="8713788" cy="9763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0825" y="1096963"/>
            <a:ext cx="4279900" cy="2493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50825" y="3743325"/>
            <a:ext cx="4279900" cy="2493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83125" y="1096963"/>
            <a:ext cx="4281488" cy="5140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1420174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96256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0"/>
            <a:ext cx="8713788" cy="9763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096963"/>
            <a:ext cx="4279900" cy="5140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1096963"/>
            <a:ext cx="4281488" cy="2493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743325"/>
            <a:ext cx="4281488" cy="2493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2335558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0"/>
            <a:ext cx="8713788" cy="9763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50825" y="1096963"/>
            <a:ext cx="8713788" cy="51403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042988" y="6291263"/>
            <a:ext cx="3960812" cy="2873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2400">
                <a:solidFill>
                  <a:srgbClr val="FFFFFF"/>
                </a:solidFill>
                <a:latin typeface="Trebuchet MS" pitchFamily="-112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Forest Products Biotechnology </a:t>
            </a:r>
            <a:r>
              <a:rPr lang="en-US">
                <a:solidFill>
                  <a:srgbClr val="000066"/>
                </a:solidFill>
              </a:rPr>
              <a:t>at UBC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686550" y="127000"/>
            <a:ext cx="2305050" cy="287338"/>
          </a:xfrm>
          <a:prstGeom prst="rect">
            <a:avLst/>
          </a:prstGeom>
        </p:spPr>
        <p:txBody>
          <a:bodyPr/>
          <a:lstStyle>
            <a:lvl1pPr defTabSz="914400">
              <a:defRPr sz="2400">
                <a:solidFill>
                  <a:srgbClr val="FFFFFF"/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MABEE/FPB </a:t>
            </a:r>
            <a:fld id="{D9DE62C5-AD95-CA46-84B9-A939F8DBA0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21774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29711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i="0">
                <a:solidFill>
                  <a:srgbClr val="1A2C8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88F5654-C7F5-EE4C-A5D2-1531CCE888F9}" type="datetime1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8900A8A-1820-0C4C-830C-BC4689F3A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8814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59811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291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2647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cs typeface="Geneva" charset="0"/>
              </a:defRPr>
            </a:lvl1pPr>
          </a:lstStyle>
          <a:p>
            <a:pPr>
              <a:defRPr/>
            </a:pPr>
            <a:fld id="{CF462259-1EDC-6543-B0F8-BB586CB82920}" type="datetime1">
              <a:rPr lang="en-CA"/>
              <a:pPr>
                <a:defRPr/>
              </a:pPr>
              <a:t>2014-09-20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cs typeface="Geneva" charset="0"/>
              </a:defRPr>
            </a:lvl1pPr>
          </a:lstStyle>
          <a:p>
            <a:pPr>
              <a:defRPr/>
            </a:pPr>
            <a:fld id="{03D28C7D-825E-2C41-91DA-8D4308E43F1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153663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08260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408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53356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8349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Geneva" charset="0"/>
              </a:defRPr>
            </a:lvl1pPr>
          </a:lstStyle>
          <a:p>
            <a:pPr>
              <a:defRPr/>
            </a:pPr>
            <a:fld id="{A6633074-7343-4F40-963C-2BAB365AEC69}" type="datetime1">
              <a:rPr lang="en-CA"/>
              <a:pPr>
                <a:defRPr/>
              </a:pPr>
              <a:t>2014-09-20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Geneva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Geneva" charset="0"/>
              </a:defRPr>
            </a:lvl1pPr>
          </a:lstStyle>
          <a:p>
            <a:pPr>
              <a:defRPr/>
            </a:pPr>
            <a:fld id="{492AD369-448A-0546-B8E6-37DA561FD67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582197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i="0">
                <a:solidFill>
                  <a:srgbClr val="1A2C8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FD26C28-4B47-6A4E-BA02-0A78201D1B38}" type="datetime1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7DF684F-B352-5A46-876B-DF3A467C5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4735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7632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725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Geneva" charset="0"/>
              </a:defRPr>
            </a:lvl1pPr>
          </a:lstStyle>
          <a:p>
            <a:pPr>
              <a:defRPr/>
            </a:pPr>
            <a:fld id="{FEF40827-5BB8-664B-8843-D226758CE2D8}" type="datetime1">
              <a:rPr lang="en-CA"/>
              <a:pPr>
                <a:defRPr/>
              </a:pPr>
              <a:t>2014-09-20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Geneva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Geneva" charset="0"/>
              </a:defRPr>
            </a:lvl1pPr>
          </a:lstStyle>
          <a:p>
            <a:pPr>
              <a:defRPr/>
            </a:pPr>
            <a:fld id="{F6A2ED4C-D917-A246-A008-E2F915B36441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64752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i="0">
                <a:solidFill>
                  <a:srgbClr val="1A2C8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1910216-26CA-1443-98A0-680E1779CF20}" type="datetime1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5E0774E-AEBF-3142-A8AC-9D821AD3E7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2377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60811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38565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082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-tex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90482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61690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fld id="{F055F26A-DEE1-4446-860E-590339ECBB88}" type="datetime1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fld id="{D99B1F01-B46B-524F-B7C0-97B2616D85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338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49882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62832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70389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502B6575-6A71-DC4B-9F30-E6265F8EBA7D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8653607A-1422-9A4B-8DD4-A65FA7A1C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6110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87993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82377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3231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69CC7026-13E1-8B44-B8E4-1B98B33EB5E6}" type="datetime1">
              <a:rPr lang="en-CA"/>
              <a:pPr>
                <a:defRPr/>
              </a:pPr>
              <a:t>2014-09-20</a:t>
            </a:fld>
            <a:endParaRPr lang="en-C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18167B88-782B-5442-8C48-C3768A9E939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5997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10336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26477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87108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480682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28295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i="0">
                <a:solidFill>
                  <a:srgbClr val="1A2C8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9C7DDC21-3489-4D44-A094-64CA20B1466F}" type="datetime1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901E004E-C890-CA41-A8AB-9CA1509E0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3751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Slid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" y="0"/>
            <a:ext cx="9129098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1557338"/>
            <a:ext cx="8207375" cy="46085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  <a:lvl2pPr marL="742950" indent="-285750">
              <a:buFont typeface="Arial" pitchFamily="34" charset="0"/>
              <a:buChar char="•"/>
              <a:defRPr/>
            </a:lvl2pPr>
          </a:lstStyle>
          <a:p>
            <a:pPr lvl="0"/>
            <a:r>
              <a:rPr lang="en-US" sz="3200" dirty="0" smtClean="0"/>
              <a:t>Main bullet</a:t>
            </a:r>
          </a:p>
          <a:p>
            <a:pPr lvl="1"/>
            <a:r>
              <a:rPr lang="en-US" dirty="0" smtClean="0"/>
              <a:t>Sub bullet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rgbClr val="BD6433"/>
                </a:solidFill>
              </a:defRPr>
            </a:lvl1pPr>
          </a:lstStyle>
          <a:p>
            <a:r>
              <a:rPr lang="en-CA" dirty="0" smtClean="0"/>
              <a:t>Slide title</a:t>
            </a:r>
            <a:endParaRPr lang="en-CA" dirty="0"/>
          </a:p>
        </p:txBody>
      </p:sp>
      <p:pic>
        <p:nvPicPr>
          <p:cNvPr id="4" name="Picture 3" descr="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010400" y="381000"/>
            <a:ext cx="1827826" cy="74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37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14214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cs typeface="Geneva" charset="0"/>
              </a:defRPr>
            </a:lvl1pPr>
          </a:lstStyle>
          <a:p>
            <a:pPr>
              <a:defRPr/>
            </a:pPr>
            <a:fld id="{0732FC4A-2C3F-6E4A-BDCF-55B7EA1C205D}" type="datetime1">
              <a:rPr lang="en-CA"/>
              <a:pPr>
                <a:defRPr/>
              </a:pPr>
              <a:t>2014-09-20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cs typeface="Geneva" charset="0"/>
              </a:defRPr>
            </a:lvl1pPr>
          </a:lstStyle>
          <a:p>
            <a:pPr>
              <a:defRPr/>
            </a:pPr>
            <a:fld id="{3789EF59-51DE-ED4E-B03F-0A4254A6F23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55709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FFB642-EB04-4623-B107-52D34D23DE30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689418-B136-3C4C-8F2B-716815D5DB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7132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FFB642-EB04-4623-B107-52D34D23DE30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4171023-65C3-EC4F-8C07-4467D7D713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48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45599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FFB642-EB04-4623-B107-52D34D23DE30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FE1168-A271-894F-9613-358A11565B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404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FFB642-EB04-4623-B107-52D34D23DE30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A59D7FC-5ED2-8E45-8A8F-0F203BF59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4184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FFB642-EB04-4623-B107-52D34D23DE30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43C132-1C34-BB43-8187-DEFC4EE73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9134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FFB642-EB04-4623-B107-52D34D23DE30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B25B04-79C1-234D-AAB5-C9080BF38D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2361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FFB642-EB04-4623-B107-52D34D23DE30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9DE536E-D176-2C45-9FD5-4B6B8DA6E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3320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FFB642-EB04-4623-B107-52D34D23DE30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D45547F-3B7A-CF46-8207-63E3EE353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2500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FFB642-EB04-4623-B107-52D34D23DE30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22D6A5-F8BD-424A-B5F0-148E279D63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4926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FFB642-EB04-4623-B107-52D34D23DE30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3F735B2-F9F1-8C4E-BC8B-B9AB31AE1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2877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FFB642-EB04-4623-B107-52D34D23DE30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C078AFF-1A51-0A4B-AB08-C0B3487EB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2988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0" y="6324600"/>
            <a:ext cx="533400" cy="365125"/>
          </a:xfrm>
        </p:spPr>
        <p:txBody>
          <a:bodyPr/>
          <a:lstStyle>
            <a:lvl1pPr algn="r" defTabSz="457200"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859F2FC-562E-6D4D-8EDC-62039BC8FD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948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4120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85041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61844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99190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0"/>
            <a:ext cx="8713788" cy="97631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5461931"/>
      </p:ext>
    </p:extLst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8912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89351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prstClr val="black"/>
                </a:solidFill>
                <a:cs typeface="ＭＳ Ｐゴシック" charset="0"/>
              </a:defRPr>
            </a:lvl1pPr>
          </a:lstStyle>
          <a:p>
            <a:pPr>
              <a:defRPr/>
            </a:pPr>
            <a:fld id="{05E326A1-2A8B-E346-86E1-82027DB009C4}" type="datetimeFigureOut">
              <a:rPr lang="en-CA"/>
              <a:pPr>
                <a:defRPr/>
              </a:pPr>
              <a:t>2014-09-20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prstClr val="black"/>
                </a:solidFill>
                <a:cs typeface="ＭＳ Ｐゴシック" charset="0"/>
              </a:defRPr>
            </a:lvl1pPr>
          </a:lstStyle>
          <a:p>
            <a:pPr>
              <a:defRPr/>
            </a:pPr>
            <a:fld id="{9AD63EED-99DA-F443-98F1-CF5390A2895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611620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i="0">
                <a:solidFill>
                  <a:srgbClr val="1A2C8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30F5AC7-BDA2-0743-8A5D-1ED74D6FF88E}" type="datetime1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F24DDBF-5034-A148-832A-6E25C7136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9293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fld id="{F055F26A-DEE1-4446-860E-590339ECBB88}" type="datetime1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fld id="{B082C543-D2B8-A645-9E69-1B686AD902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3983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D17E561-6EE8-0C46-8FA7-A7C4FECA13E2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E89F303-0836-B244-9E73-81391A7DF5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60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68299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43D6E88-C8A6-F04B-A1EF-8AEE363A905F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1D83BEA-0AD1-5A4B-8419-E05EF9F4A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7309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4BE1B6B-9918-374A-BCAE-1E3CAE7996F8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FA4E80C-E0C4-F44F-BE34-DEB682D86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65623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Forge regslide-6.ps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30D084-424F-E24E-AB6F-5003299E721E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6A9CA00-B164-CE46-BCD1-C76512B24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6587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41928E-A3CC-B74B-BDE3-03993BB67257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297B0C5-03B7-7E47-8FD2-34E5FC54ED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1220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01CC09F-A61E-CF4C-A7C1-DEDE3CE21833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EBAB97A-E597-2249-8A49-F871B07EF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960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CED09D9-8913-AE46-8E58-232306176A8B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8926838-D99D-E740-AD05-CF5096819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9945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9D7C07E-BFE4-7A45-AB51-A204CA61DDAB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FE211E4-5460-0846-8915-F032130727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5924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93F197-A48A-E948-9A89-9137AFAC2BE2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57C023B-9027-9646-907D-5E2AC337DE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6216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7CA6CF-7661-BB48-B5D5-CD3B021E3F55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70A5A12-9FEB-DD49-AC42-42AE00158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0837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19B9824-1500-254D-8573-4869E5500D37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42B5AF9-234A-FF48-BB88-64799E949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433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533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73508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60798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53059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5629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62814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prstClr val="black"/>
                </a:solidFill>
                <a:cs typeface="ＭＳ Ｐゴシック" charset="0"/>
              </a:defRPr>
            </a:lvl1pPr>
          </a:lstStyle>
          <a:p>
            <a:pPr>
              <a:defRPr/>
            </a:pPr>
            <a:fld id="{FCFC5618-34D7-1D4F-A146-533265708B24}" type="datetimeFigureOut">
              <a:rPr lang="en-CA"/>
              <a:pPr>
                <a:defRPr/>
              </a:pPr>
              <a:t>2014-09-20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prstClr val="black"/>
                </a:solidFill>
                <a:cs typeface="ＭＳ Ｐゴシック" charset="0"/>
              </a:defRPr>
            </a:lvl1pPr>
          </a:lstStyle>
          <a:p>
            <a:pPr>
              <a:defRPr/>
            </a:pPr>
            <a:fld id="{00EAEC46-6799-2D45-A7E4-F62211A946A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055382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i="0">
                <a:solidFill>
                  <a:srgbClr val="1A2C8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30F5AC7-BDA2-0743-8A5D-1ED74D6FF88E}" type="datetime1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0CF6A97-D703-0C41-86AF-8B5E36727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2004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fld id="{F055F26A-DEE1-4446-860E-590339ECBB88}" type="datetime1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fld id="{694C64BF-95C7-1D4D-9AAE-036A6707F7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1920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7014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57146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994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81924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3054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i="0">
                <a:solidFill>
                  <a:srgbClr val="1A2C8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AA2F5535-1E06-AA49-89B2-87A4492217A8}" type="datetime1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10EDD8D5-2B34-CB40-B623-6A0DF2ED8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2876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fld id="{8F752EE3-07E1-2E4C-986A-89077479CDA3}" type="datetime1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fld id="{549F87ED-BA37-CA4F-966D-C0C72EBEA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8672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249CF38-51FF-6C4C-BBD9-610381CEA67F}" type="datetimeFigureOut">
              <a:rPr lang="en-CA"/>
              <a:pPr>
                <a:defRPr/>
              </a:pPr>
              <a:t>2014-09-20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6DD31828-432B-9547-8064-73597625C29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686537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5" y="122238"/>
            <a:ext cx="7834313" cy="5794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F1A6F3-F01F-6B42-B35F-A5F27E56E9BE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608E489-6F62-E946-8D47-E2C7940FB0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385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9687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83343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38846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47700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442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75437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665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0"/>
            <a:ext cx="8713788" cy="97631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9736130"/>
      </p:ext>
    </p:extLst>
  </p:cSld>
  <p:clrMapOvr>
    <a:masterClrMapping/>
  </p:clrMapOvr>
  <p:transition xmlns:p14="http://schemas.microsoft.com/office/powerpoint/2010/main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19D9174-B24C-594D-B3F3-DE0BA302A7DA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776D6D5-C443-C941-99A1-5DC698EBB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7315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i="0">
                <a:solidFill>
                  <a:srgbClr val="1A2C8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9C7DDC21-3489-4D44-A094-64CA20B1466F}" type="datetime1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8454334E-F373-884C-9DC2-4D6795CD2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7141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76732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8252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68727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78726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i="0">
                <a:solidFill>
                  <a:srgbClr val="1A2C8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9C7DDC21-3489-4D44-A094-64CA20B1466F}" type="datetime1">
              <a:rPr lang="en-US">
                <a:solidFill>
                  <a:prstClr val="black"/>
                </a:solidFill>
              </a:rPr>
              <a:pPr>
                <a:defRPr/>
              </a:pPr>
              <a:t>2014-09-20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Geneva" charset="0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901E004E-C890-CA41-A8AB-9CA1509E06E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12187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Slid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" y="0"/>
            <a:ext cx="9129098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1557338"/>
            <a:ext cx="8207375" cy="46085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  <a:lvl2pPr marL="742950" indent="-285750">
              <a:buFont typeface="Arial" pitchFamily="34" charset="0"/>
              <a:buChar char="•"/>
              <a:defRPr/>
            </a:lvl2pPr>
          </a:lstStyle>
          <a:p>
            <a:pPr lvl="0"/>
            <a:r>
              <a:rPr lang="en-US" sz="3200" dirty="0" smtClean="0"/>
              <a:t>Main bullet</a:t>
            </a:r>
          </a:p>
          <a:p>
            <a:pPr lvl="1"/>
            <a:r>
              <a:rPr lang="en-US" dirty="0" smtClean="0"/>
              <a:t>Sub bullet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rgbClr val="BD6433"/>
                </a:solidFill>
              </a:defRPr>
            </a:lvl1pPr>
          </a:lstStyle>
          <a:p>
            <a:r>
              <a:rPr lang="en-CA" dirty="0" smtClean="0"/>
              <a:t>Slide title</a:t>
            </a:r>
            <a:endParaRPr lang="en-CA" dirty="0"/>
          </a:p>
        </p:txBody>
      </p:sp>
      <p:pic>
        <p:nvPicPr>
          <p:cNvPr id="4" name="Picture 3" descr="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010400" y="381000"/>
            <a:ext cx="1827826" cy="74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96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12577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47719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cs typeface="Geneva" charset="0"/>
              </a:defRPr>
            </a:lvl1pPr>
          </a:lstStyle>
          <a:p>
            <a:pPr>
              <a:defRPr/>
            </a:pPr>
            <a:fld id="{0732FC4A-2C3F-6E4A-BDCF-55B7EA1C205D}" type="datetime1">
              <a:rPr lang="en-CA"/>
              <a:pPr>
                <a:defRPr/>
              </a:pPr>
              <a:t>2014-09-20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cs typeface="Geneva" charset="0"/>
              </a:defRPr>
            </a:lvl1pPr>
          </a:lstStyle>
          <a:p>
            <a:pPr>
              <a:defRPr/>
            </a:pPr>
            <a:fld id="{3789EF59-51DE-ED4E-B03F-0A4254A6F23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365025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75451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45035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764526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71072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i="0">
                <a:solidFill>
                  <a:srgbClr val="1A2C8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9C7DDC21-3489-4D44-A094-64CA20B1466F}" type="datetime1">
              <a:rPr lang="en-US">
                <a:solidFill>
                  <a:prstClr val="black"/>
                </a:solidFill>
              </a:rPr>
              <a:pPr>
                <a:defRPr/>
              </a:pPr>
              <a:t>2014-09-20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Geneva" charset="0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901E004E-C890-CA41-A8AB-9CA1509E06E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14930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Slid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" y="0"/>
            <a:ext cx="9129098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1557338"/>
            <a:ext cx="8207375" cy="46085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  <a:lvl2pPr marL="742950" indent="-285750">
              <a:buFont typeface="Arial" pitchFamily="34" charset="0"/>
              <a:buChar char="•"/>
              <a:defRPr/>
            </a:lvl2pPr>
          </a:lstStyle>
          <a:p>
            <a:pPr lvl="0"/>
            <a:r>
              <a:rPr lang="en-US" sz="3200" dirty="0" smtClean="0"/>
              <a:t>Main bullet</a:t>
            </a:r>
          </a:p>
          <a:p>
            <a:pPr lvl="1"/>
            <a:r>
              <a:rPr lang="en-US" dirty="0" smtClean="0"/>
              <a:t>Sub bullet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rgbClr val="BD6433"/>
                </a:solidFill>
              </a:defRPr>
            </a:lvl1pPr>
          </a:lstStyle>
          <a:p>
            <a:r>
              <a:rPr lang="en-CA" dirty="0" smtClean="0"/>
              <a:t>Slide title</a:t>
            </a:r>
            <a:endParaRPr lang="en-CA" dirty="0"/>
          </a:p>
        </p:txBody>
      </p:sp>
      <p:pic>
        <p:nvPicPr>
          <p:cNvPr id="4" name="Picture 3" descr="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010400" y="381000"/>
            <a:ext cx="1827826" cy="74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17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43262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7503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197065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cs typeface="Geneva" charset="0"/>
              </a:defRPr>
            </a:lvl1pPr>
          </a:lstStyle>
          <a:p>
            <a:pPr>
              <a:defRPr/>
            </a:pPr>
            <a:fld id="{0732FC4A-2C3F-6E4A-BDCF-55B7EA1C205D}" type="datetime1">
              <a:rPr lang="en-CA"/>
              <a:pPr>
                <a:defRPr/>
              </a:pPr>
              <a:t>2014-09-20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latin typeface="Arial" charset="0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prstClr val="black"/>
                </a:solidFill>
                <a:cs typeface="Geneva" charset="0"/>
              </a:defRPr>
            </a:lvl1pPr>
          </a:lstStyle>
          <a:p>
            <a:pPr>
              <a:defRPr/>
            </a:pPr>
            <a:fld id="{3789EF59-51DE-ED4E-B03F-0A4254A6F23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681935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05196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0" y="6324600"/>
            <a:ext cx="533400" cy="365125"/>
          </a:xfrm>
        </p:spPr>
        <p:txBody>
          <a:bodyPr/>
          <a:lstStyle>
            <a:lvl1pPr algn="r" defTabSz="457200"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7775522-FF71-884F-8470-33BDBDD7CC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32309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671F3CA-3BED-1043-A366-159B4109D1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43227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A44C06D-9BD1-784C-A873-95A0DAECF6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70077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50A47D4-38F4-2642-984E-E7F65839B5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439138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13E805D-BAA0-6642-A322-E3C5D7B07C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46360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0146A1A-D494-9544-B80D-3A4126B0FC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51084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F1C3C8-D970-7943-9CEA-BB98A509A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31853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874AE15-3ABE-244B-8259-F7B63D00C9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359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55642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255F548-6EDC-BA4D-A7CB-BEF3F1A773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62740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ECCD00-BB8D-E542-A767-9A8E508F33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894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5339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8184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750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236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5606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9963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3219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430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9270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8323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0730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9121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4103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9326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50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5656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5876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Geneva" charset="0"/>
              </a:defRPr>
            </a:lvl1pPr>
          </a:lstStyle>
          <a:p>
            <a:pPr>
              <a:defRPr/>
            </a:pPr>
            <a:fld id="{226C0FD1-04B0-CC4C-BCBE-0F9FE7BE584C}" type="datetime1">
              <a:rPr lang="en-CA"/>
              <a:pPr>
                <a:defRPr/>
              </a:pPr>
              <a:t>2014-09-20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Geneva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Geneva" charset="0"/>
              </a:defRPr>
            </a:lvl1pPr>
          </a:lstStyle>
          <a:p>
            <a:pPr>
              <a:defRPr/>
            </a:pPr>
            <a:fld id="{4AD86599-604C-2B40-B10F-D9D5FBA1241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36030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Geneva" charset="0"/>
              </a:defRPr>
            </a:lvl1pPr>
          </a:lstStyle>
          <a:p>
            <a:pPr>
              <a:defRPr/>
            </a:pPr>
            <a:fld id="{84738688-BDA9-064D-A22D-62359C3C0EAF}" type="datetime1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Arial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Geneva" charset="0"/>
              </a:defRPr>
            </a:lvl1pPr>
          </a:lstStyle>
          <a:p>
            <a:pPr>
              <a:defRPr/>
            </a:pPr>
            <a:fld id="{11C78526-D94B-7C40-8B4F-4ED4F1481C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133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D00240-AA36-4A58-9537-1988FE0AAD12}" type="datetimeFigureOut">
              <a:rPr lang="en-US"/>
              <a:pPr>
                <a:defRPr/>
              </a:pPr>
              <a:t>2014-09-20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7736A3-5CB4-DE45-9FFE-D10D1E864BF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19302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D00240-AA36-4A58-9537-1988FE0AAD12}" type="datetimeFigureOut">
              <a:rPr lang="en-US"/>
              <a:pPr>
                <a:defRPr/>
              </a:pPr>
              <a:t>2014-09-20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86E4F96-38A7-B34B-9206-0AB5D6FB45C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88737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D00240-AA36-4A58-9537-1988FE0AAD12}" type="datetimeFigureOut">
              <a:rPr lang="en-US"/>
              <a:pPr>
                <a:defRPr/>
              </a:pPr>
              <a:t>2014-09-20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5443718-98D6-DB4B-B09A-0F8A03A1407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53717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D00240-AA36-4A58-9537-1988FE0AAD12}" type="datetimeFigureOut">
              <a:rPr lang="en-US"/>
              <a:pPr>
                <a:defRPr/>
              </a:pPr>
              <a:t>2014-09-20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8939202-BB6A-894D-B0B8-93E36F736C5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06330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D00240-AA36-4A58-9537-1988FE0AAD12}" type="datetimeFigureOut">
              <a:rPr lang="en-US"/>
              <a:pPr>
                <a:defRPr/>
              </a:pPr>
              <a:t>2014-09-20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A254973-0F61-7640-9EDA-53ED358928A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67700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D00240-AA36-4A58-9537-1988FE0AAD12}" type="datetimeFigureOut">
              <a:rPr lang="en-US"/>
              <a:pPr>
                <a:defRPr/>
              </a:pPr>
              <a:t>2014-09-20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1A94758-EB8E-CF43-8C57-D580C0822CE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11625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D00240-AA36-4A58-9537-1988FE0AAD12}" type="datetimeFigureOut">
              <a:rPr lang="en-US"/>
              <a:pPr>
                <a:defRPr/>
              </a:pPr>
              <a:t>2014-09-20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88DC18-A6A8-0C4A-BAD6-E492717B619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0117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9012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D00240-AA36-4A58-9537-1988FE0AAD12}" type="datetimeFigureOut">
              <a:rPr lang="en-US"/>
              <a:pPr>
                <a:defRPr/>
              </a:pPr>
              <a:t>2014-09-20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5190327-6A5C-B043-9247-285824DBB0D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42000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D00240-AA36-4A58-9537-1988FE0AAD12}" type="datetimeFigureOut">
              <a:rPr lang="en-US"/>
              <a:pPr>
                <a:defRPr/>
              </a:pPr>
              <a:t>2014-09-20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F06E7D8-8B39-0E41-A2A9-DE61DB2EF1B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36437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D00240-AA36-4A58-9537-1988FE0AAD12}" type="datetimeFigureOut">
              <a:rPr lang="en-US"/>
              <a:pPr>
                <a:defRPr/>
              </a:pPr>
              <a:t>2014-09-20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8C20567-CCE2-A740-AE27-A28F042557D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31118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D00240-AA36-4A58-9537-1988FE0AAD12}" type="datetimeFigureOut">
              <a:rPr lang="en-US"/>
              <a:pPr>
                <a:defRPr/>
              </a:pPr>
              <a:t>2014-09-20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77BB1DD-D4CD-B54F-A743-D5050367508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18235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3037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0869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8304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Geneva" charset="0"/>
              </a:defRPr>
            </a:lvl1pPr>
          </a:lstStyle>
          <a:p>
            <a:pPr>
              <a:defRPr/>
            </a:pPr>
            <a:fld id="{2931FD11-B2EF-894D-ACBF-87140C02766D}" type="datetime1">
              <a:rPr lang="en-CA"/>
              <a:pPr>
                <a:defRPr/>
              </a:pPr>
              <a:t>2014-09-20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Geneva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cs typeface="Geneva" charset="0"/>
              </a:defRPr>
            </a:lvl1pPr>
          </a:lstStyle>
          <a:p>
            <a:pPr>
              <a:defRPr/>
            </a:pPr>
            <a:fld id="{C10E2E8F-AE9B-E541-89EA-ABA5D7EDFFA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52646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i="0">
                <a:solidFill>
                  <a:srgbClr val="1A2C8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15545E5-FBBF-8A42-B2B4-11FD968B6EB3}" type="datetime1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0B4CEA-E1B3-894F-9EB4-18B6468AF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934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053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7841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5547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5282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FD042D2-15D4-6143-96B3-621D6EA1A0F2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6329781-8038-0943-94C8-4209A3753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015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FD042D2-15D4-6143-96B3-621D6EA1A0F2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8B1B162-3323-0F40-AB00-36FD429F8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3474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FD042D2-15D4-6143-96B3-621D6EA1A0F2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0870204-C96C-DC40-9D98-99A2EC474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320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FD042D2-15D4-6143-96B3-621D6EA1A0F2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6DD94D7-6378-034F-AC99-4C39A4C30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984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FD042D2-15D4-6143-96B3-621D6EA1A0F2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051DA40-A164-AC46-9C3E-9C19EEEEEF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0435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FD042D2-15D4-6143-96B3-621D6EA1A0F2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22EC0A8-0AEF-424A-8DA8-1DFBAC8862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516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FD042D2-15D4-6143-96B3-621D6EA1A0F2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DF3C660-0EE0-BD45-9F58-82B3206CB5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795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FD042D2-15D4-6143-96B3-621D6EA1A0F2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89A01F6-01BE-D242-9AF9-BA646DF8A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2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9405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FD042D2-15D4-6143-96B3-621D6EA1A0F2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BC28050-F982-C743-A005-6C0A698805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567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FD042D2-15D4-6143-96B3-621D6EA1A0F2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658FFFB-04E3-4B4B-8655-4C67B76DC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635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FD042D2-15D4-6143-96B3-621D6EA1A0F2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ABEA307-EC63-A543-8F86-E9965F9EFD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464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676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7151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7285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9029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2490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5886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05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Geneva" charset="0"/>
              </a:defRPr>
            </a:lvl1pPr>
          </a:lstStyle>
          <a:p>
            <a:pPr>
              <a:defRPr/>
            </a:pPr>
            <a:fld id="{55E282ED-45ED-F149-923C-7C053DB8A707}" type="datetime1">
              <a:rPr lang="en-CA"/>
              <a:pPr>
                <a:defRPr/>
              </a:pPr>
              <a:t>2014-09-20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Geneva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Geneva" charset="0"/>
              </a:defRPr>
            </a:lvl1pPr>
          </a:lstStyle>
          <a:p>
            <a:pPr>
              <a:defRPr/>
            </a:pPr>
            <a:fld id="{D907C627-7A53-6D4A-804F-318229ABB93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79754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4711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4079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2795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3216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5588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890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9647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20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118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39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013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4001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0199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7213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6507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3210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1588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5151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6809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9226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924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theme" Target="../theme/theme10.xml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3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8.xml"/><Relationship Id="rId6" Type="http://schemas.openxmlformats.org/officeDocument/2006/relationships/theme" Target="../theme/theme12.xml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5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4" Type="http://schemas.openxmlformats.org/officeDocument/2006/relationships/theme" Target="../theme/theme13.xml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0.xml"/><Relationship Id="rId50" Type="http://schemas.openxmlformats.org/officeDocument/2006/relationships/slideLayout" Target="../slideLayouts/slideLayout111.xml"/><Relationship Id="rId51" Type="http://schemas.openxmlformats.org/officeDocument/2006/relationships/slideLayout" Target="../slideLayouts/slideLayout112.xml"/><Relationship Id="rId52" Type="http://schemas.openxmlformats.org/officeDocument/2006/relationships/slideLayout" Target="../slideLayouts/slideLayout113.xml"/><Relationship Id="rId53" Type="http://schemas.openxmlformats.org/officeDocument/2006/relationships/slideLayout" Target="../slideLayouts/slideLayout114.xml"/><Relationship Id="rId54" Type="http://schemas.openxmlformats.org/officeDocument/2006/relationships/slideLayout" Target="../slideLayouts/slideLayout115.xml"/><Relationship Id="rId55" Type="http://schemas.openxmlformats.org/officeDocument/2006/relationships/slideLayout" Target="../slideLayouts/slideLayout116.xml"/><Relationship Id="rId56" Type="http://schemas.openxmlformats.org/officeDocument/2006/relationships/theme" Target="../theme/theme14.xml"/><Relationship Id="rId40" Type="http://schemas.openxmlformats.org/officeDocument/2006/relationships/slideLayout" Target="../slideLayouts/slideLayout101.xml"/><Relationship Id="rId41" Type="http://schemas.openxmlformats.org/officeDocument/2006/relationships/slideLayout" Target="../slideLayouts/slideLayout102.xml"/><Relationship Id="rId42" Type="http://schemas.openxmlformats.org/officeDocument/2006/relationships/slideLayout" Target="../slideLayouts/slideLayout103.xml"/><Relationship Id="rId43" Type="http://schemas.openxmlformats.org/officeDocument/2006/relationships/slideLayout" Target="../slideLayouts/slideLayout104.xml"/><Relationship Id="rId44" Type="http://schemas.openxmlformats.org/officeDocument/2006/relationships/slideLayout" Target="../slideLayouts/slideLayout105.xml"/><Relationship Id="rId45" Type="http://schemas.openxmlformats.org/officeDocument/2006/relationships/slideLayout" Target="../slideLayouts/slideLayout106.xml"/><Relationship Id="rId46" Type="http://schemas.openxmlformats.org/officeDocument/2006/relationships/slideLayout" Target="../slideLayouts/slideLayout107.xml"/><Relationship Id="rId47" Type="http://schemas.openxmlformats.org/officeDocument/2006/relationships/slideLayout" Target="../slideLayouts/slideLayout108.xml"/><Relationship Id="rId48" Type="http://schemas.openxmlformats.org/officeDocument/2006/relationships/slideLayout" Target="../slideLayouts/slideLayout109.xml"/><Relationship Id="rId49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91.xml"/><Relationship Id="rId31" Type="http://schemas.openxmlformats.org/officeDocument/2006/relationships/slideLayout" Target="../slideLayouts/slideLayout92.xml"/><Relationship Id="rId32" Type="http://schemas.openxmlformats.org/officeDocument/2006/relationships/slideLayout" Target="../slideLayouts/slideLayout93.xml"/><Relationship Id="rId33" Type="http://schemas.openxmlformats.org/officeDocument/2006/relationships/slideLayout" Target="../slideLayouts/slideLayout94.xml"/><Relationship Id="rId34" Type="http://schemas.openxmlformats.org/officeDocument/2006/relationships/slideLayout" Target="../slideLayouts/slideLayout95.xml"/><Relationship Id="rId35" Type="http://schemas.openxmlformats.org/officeDocument/2006/relationships/slideLayout" Target="../slideLayouts/slideLayout96.xml"/><Relationship Id="rId36" Type="http://schemas.openxmlformats.org/officeDocument/2006/relationships/slideLayout" Target="../slideLayouts/slideLayout97.xml"/><Relationship Id="rId37" Type="http://schemas.openxmlformats.org/officeDocument/2006/relationships/slideLayout" Target="../slideLayouts/slideLayout98.xml"/><Relationship Id="rId38" Type="http://schemas.openxmlformats.org/officeDocument/2006/relationships/slideLayout" Target="../slideLayouts/slideLayout99.xml"/><Relationship Id="rId39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84.xml"/><Relationship Id="rId24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89.xml"/><Relationship Id="rId2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31.xml"/><Relationship Id="rId16" Type="http://schemas.openxmlformats.org/officeDocument/2006/relationships/theme" Target="../theme/theme15.xml"/><Relationship Id="rId17" Type="http://schemas.openxmlformats.org/officeDocument/2006/relationships/image" Target="../media/image9.png"/><Relationship Id="rId1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6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theme" Target="../theme/theme16.xml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33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42.xml"/><Relationship Id="rId6" Type="http://schemas.openxmlformats.org/officeDocument/2006/relationships/theme" Target="../theme/theme17.xml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9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48.xml"/><Relationship Id="rId7" Type="http://schemas.openxmlformats.org/officeDocument/2006/relationships/theme" Target="../theme/theme18.xml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44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1.xml"/><Relationship Id="rId4" Type="http://schemas.openxmlformats.org/officeDocument/2006/relationships/theme" Target="../theme/theme19.xml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5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Relationship Id="rId3" Type="http://schemas.openxmlformats.org/officeDocument/2006/relationships/image" Target="../media/image2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57.xml"/><Relationship Id="rId7" Type="http://schemas.openxmlformats.org/officeDocument/2006/relationships/theme" Target="../theme/theme20.xml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53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9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6.xml"/><Relationship Id="rId8" Type="http://schemas.openxmlformats.org/officeDocument/2006/relationships/slideLayout" Target="../slideLayouts/slideLayout167.xml"/><Relationship Id="rId9" Type="http://schemas.openxmlformats.org/officeDocument/2006/relationships/theme" Target="../theme/theme22.xml"/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61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79.xml"/><Relationship Id="rId13" Type="http://schemas.openxmlformats.org/officeDocument/2006/relationships/theme" Target="../theme/theme23.xml"/><Relationship Id="rId1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4.xml"/><Relationship Id="rId8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7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83.xml"/><Relationship Id="rId5" Type="http://schemas.openxmlformats.org/officeDocument/2006/relationships/theme" Target="../theme/theme24.xml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81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8.xml"/><Relationship Id="rId6" Type="http://schemas.openxmlformats.org/officeDocument/2006/relationships/theme" Target="../theme/theme25.xml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85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0.xml"/><Relationship Id="rId13" Type="http://schemas.openxmlformats.org/officeDocument/2006/relationships/slideLayout" Target="../slideLayouts/slideLayout201.xml"/><Relationship Id="rId14" Type="http://schemas.openxmlformats.org/officeDocument/2006/relationships/theme" Target="../theme/theme26.xml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5.xml"/><Relationship Id="rId8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198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206.xml"/><Relationship Id="rId6" Type="http://schemas.openxmlformats.org/officeDocument/2006/relationships/theme" Target="../theme/theme27.xml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203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3.xml"/><Relationship Id="rId8" Type="http://schemas.openxmlformats.org/officeDocument/2006/relationships/slideLayout" Target="../slideLayouts/slideLayout214.xml"/><Relationship Id="rId9" Type="http://schemas.openxmlformats.org/officeDocument/2006/relationships/theme" Target="../theme/theme28.xml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208.xml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7.xml"/><Relationship Id="rId4" Type="http://schemas.openxmlformats.org/officeDocument/2006/relationships/theme" Target="../theme/theme29.xml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16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3.xml"/><Relationship Id="rId3" Type="http://schemas.openxmlformats.org/officeDocument/2006/relationships/image" Target="../media/image3.png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3.xml"/><Relationship Id="rId7" Type="http://schemas.openxmlformats.org/officeDocument/2006/relationships/theme" Target="../theme/theme30.xml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18.xml"/><Relationship Id="rId2" Type="http://schemas.openxmlformats.org/officeDocument/2006/relationships/slideLayout" Target="../slideLayouts/slideLayout219.xml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0.xml"/><Relationship Id="rId8" Type="http://schemas.openxmlformats.org/officeDocument/2006/relationships/slideLayout" Target="../slideLayouts/slideLayout231.xml"/><Relationship Id="rId9" Type="http://schemas.openxmlformats.org/officeDocument/2006/relationships/theme" Target="../theme/theme31.xml"/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25.xml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0.xml"/><Relationship Id="rId10" Type="http://schemas.openxmlformats.org/officeDocument/2006/relationships/theme" Target="../theme/theme32.xml"/><Relationship Id="rId11" Type="http://schemas.openxmlformats.org/officeDocument/2006/relationships/image" Target="../media/image6.png"/><Relationship Id="rId1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33.xml"/></Relationships>
</file>

<file path=ppt/slideMasters/_rels/slideMaster3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1.xml"/><Relationship Id="rId12" Type="http://schemas.openxmlformats.org/officeDocument/2006/relationships/theme" Target="../theme/theme33.xml"/><Relationship Id="rId13" Type="http://schemas.openxmlformats.org/officeDocument/2006/relationships/image" Target="../media/image15.jpeg"/><Relationship Id="rId1" Type="http://schemas.openxmlformats.org/officeDocument/2006/relationships/slideLayout" Target="../slideLayouts/slideLayout241.xml"/><Relationship Id="rId2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47.xml"/><Relationship Id="rId8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0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4.xml"/><Relationship Id="rId3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5.xml"/><Relationship Id="rId3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6.xml"/><Relationship Id="rId3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theme" Target="../theme/theme7.xml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37.xml"/><Relationship Id="rId23" Type="http://schemas.openxmlformats.org/officeDocument/2006/relationships/theme" Target="../theme/theme9.xml"/><Relationship Id="rId10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1112-BCN-PPT-TITLE-SLIDE-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382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Geneva" pitchFamily="-10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Geneva" pitchFamily="-10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background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394" r:id="rId1"/>
    <p:sldLayoutId id="2147486395" r:id="rId2"/>
    <p:sldLayoutId id="2147486396" r:id="rId3"/>
    <p:sldLayoutId id="2147486467" r:id="rId4"/>
    <p:sldLayoutId id="2147486468" r:id="rId5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Geneva" pitchFamily="-10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Geneva" pitchFamily="-10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C6D00240-AA36-4A58-9537-1988FE0AAD12}" type="datetimeFigureOut">
              <a:rPr lang="en-US"/>
              <a:pPr>
                <a:defRPr/>
              </a:pPr>
              <a:t>2014-09-20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2FF85579-33C8-3448-907A-525D8E79989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69" r:id="rId1"/>
    <p:sldLayoutId id="2147486470" r:id="rId2"/>
    <p:sldLayoutId id="2147486471" r:id="rId3"/>
    <p:sldLayoutId id="2147486472" r:id="rId4"/>
    <p:sldLayoutId id="2147486473" r:id="rId5"/>
    <p:sldLayoutId id="2147486474" r:id="rId6"/>
    <p:sldLayoutId id="2147486475" r:id="rId7"/>
    <p:sldLayoutId id="2147486476" r:id="rId8"/>
    <p:sldLayoutId id="2147486477" r:id="rId9"/>
    <p:sldLayoutId id="2147486478" r:id="rId10"/>
    <p:sldLayoutId id="21474864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background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397" r:id="rId1"/>
    <p:sldLayoutId id="2147486398" r:id="rId2"/>
    <p:sldLayoutId id="2147486399" r:id="rId3"/>
    <p:sldLayoutId id="2147486481" r:id="rId4"/>
    <p:sldLayoutId id="2147486482" r:id="rId5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Geneva" pitchFamily="-10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Geneva" pitchFamily="-10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background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00" r:id="rId1"/>
    <p:sldLayoutId id="2147486402" r:id="rId2"/>
    <p:sldLayoutId id="2147486403" r:id="rId3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Geneva" pitchFamily="-10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Geneva" pitchFamily="-10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27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1FD042D2-15D4-6143-96B3-621D6EA1A0F2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6A2B62BB-C66D-F64E-A6A2-56F222EED6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84" r:id="rId1"/>
    <p:sldLayoutId id="2147486485" r:id="rId2"/>
    <p:sldLayoutId id="2147486486" r:id="rId3"/>
    <p:sldLayoutId id="2147486487" r:id="rId4"/>
    <p:sldLayoutId id="2147486488" r:id="rId5"/>
    <p:sldLayoutId id="2147486489" r:id="rId6"/>
    <p:sldLayoutId id="2147486490" r:id="rId7"/>
    <p:sldLayoutId id="2147486491" r:id="rId8"/>
    <p:sldLayoutId id="2147486492" r:id="rId9"/>
    <p:sldLayoutId id="2147486493" r:id="rId10"/>
    <p:sldLayoutId id="2147486494" r:id="rId11"/>
    <p:sldLayoutId id="2147486495" r:id="rId12"/>
    <p:sldLayoutId id="2147486496" r:id="rId13"/>
    <p:sldLayoutId id="2147486497" r:id="rId14"/>
    <p:sldLayoutId id="2147486498" r:id="rId15"/>
    <p:sldLayoutId id="2147486499" r:id="rId16"/>
    <p:sldLayoutId id="2147486500" r:id="rId17"/>
    <p:sldLayoutId id="2147486501" r:id="rId18"/>
    <p:sldLayoutId id="2147486502" r:id="rId19"/>
    <p:sldLayoutId id="2147486503" r:id="rId20"/>
    <p:sldLayoutId id="2147486504" r:id="rId21"/>
    <p:sldLayoutId id="2147486505" r:id="rId22"/>
    <p:sldLayoutId id="2147486506" r:id="rId23"/>
    <p:sldLayoutId id="2147486507" r:id="rId24"/>
    <p:sldLayoutId id="2147486508" r:id="rId25"/>
    <p:sldLayoutId id="2147486509" r:id="rId26"/>
    <p:sldLayoutId id="2147486510" r:id="rId27"/>
    <p:sldLayoutId id="2147486511" r:id="rId28"/>
    <p:sldLayoutId id="2147486512" r:id="rId29"/>
    <p:sldLayoutId id="2147486513" r:id="rId30"/>
    <p:sldLayoutId id="2147486514" r:id="rId31"/>
    <p:sldLayoutId id="2147486515" r:id="rId32"/>
    <p:sldLayoutId id="2147486516" r:id="rId33"/>
    <p:sldLayoutId id="2147486517" r:id="rId34"/>
    <p:sldLayoutId id="2147486518" r:id="rId35"/>
    <p:sldLayoutId id="2147486519" r:id="rId36"/>
    <p:sldLayoutId id="2147486520" r:id="rId37"/>
    <p:sldLayoutId id="2147486521" r:id="rId38"/>
    <p:sldLayoutId id="2147486522" r:id="rId39"/>
    <p:sldLayoutId id="2147486523" r:id="rId40"/>
    <p:sldLayoutId id="2147486524" r:id="rId41"/>
    <p:sldLayoutId id="2147486525" r:id="rId42"/>
    <p:sldLayoutId id="2147486526" r:id="rId43"/>
    <p:sldLayoutId id="2147486527" r:id="rId44"/>
    <p:sldLayoutId id="2147486528" r:id="rId45"/>
    <p:sldLayoutId id="2147486529" r:id="rId46"/>
    <p:sldLayoutId id="2147486530" r:id="rId47"/>
    <p:sldLayoutId id="2147486531" r:id="rId48"/>
    <p:sldLayoutId id="2147486532" r:id="rId49"/>
    <p:sldLayoutId id="2147486533" r:id="rId50"/>
    <p:sldLayoutId id="2147486534" r:id="rId51"/>
    <p:sldLayoutId id="2147486535" r:id="rId52"/>
    <p:sldLayoutId id="2147486536" r:id="rId53"/>
    <p:sldLayoutId id="2147486537" r:id="rId54"/>
    <p:sldLayoutId id="2147486538" r:id="rId5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PB ppt Template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0"/>
            <a:ext cx="8713788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8900" tIns="44450" rIns="88900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096963"/>
            <a:ext cx="8713788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8900" tIns="44450" rIns="88900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066800" y="6324600"/>
            <a:ext cx="3960813" cy="2873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914400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 smtClean="0">
                <a:solidFill>
                  <a:srgbClr val="FFFFFF"/>
                </a:solidFill>
                <a:latin typeface="Trebuchet MS"/>
              </a:rPr>
              <a:t>UBC Bioenergy/Forest Products Biotechnology  Group</a:t>
            </a:r>
            <a:endParaRPr lang="en-US" sz="1000" dirty="0">
              <a:solidFill>
                <a:srgbClr val="000066"/>
              </a:solidFill>
              <a:latin typeface="Trebuchet M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539" r:id="rId1"/>
    <p:sldLayoutId id="2147486404" r:id="rId2"/>
    <p:sldLayoutId id="2147486405" r:id="rId3"/>
    <p:sldLayoutId id="2147486406" r:id="rId4"/>
    <p:sldLayoutId id="2147486407" r:id="rId5"/>
    <p:sldLayoutId id="2147486408" r:id="rId6"/>
    <p:sldLayoutId id="2147486409" r:id="rId7"/>
    <p:sldLayoutId id="2147486410" r:id="rId8"/>
    <p:sldLayoutId id="2147486411" r:id="rId9"/>
    <p:sldLayoutId id="2147486412" r:id="rId10"/>
    <p:sldLayoutId id="2147486413" r:id="rId11"/>
    <p:sldLayoutId id="2147486414" r:id="rId12"/>
    <p:sldLayoutId id="2147486415" r:id="rId13"/>
    <p:sldLayoutId id="2147486416" r:id="rId14"/>
    <p:sldLayoutId id="2147486540" r:id="rId15"/>
  </p:sldLayoutIdLst>
  <p:transition xmlns:p14="http://schemas.microsoft.com/office/powerpoint/2010/main"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C000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C000"/>
          </a:solidFill>
          <a:latin typeface="Trebuchet MS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C000"/>
          </a:solidFill>
          <a:latin typeface="Trebuchet MS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C000"/>
          </a:solidFill>
          <a:latin typeface="Trebuchet MS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C000"/>
          </a:solidFill>
          <a:latin typeface="Trebuchet MS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rgbClr val="FFCC66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rgbClr val="FFCC66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rgbClr val="FFCC66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rgbClr val="FFCC66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charset="0"/>
        <a:buChar char="§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charset="0"/>
        <a:buChar char="§"/>
        <a:defRPr sz="14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background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17" r:id="rId1"/>
    <p:sldLayoutId id="2147486541" r:id="rId2"/>
    <p:sldLayoutId id="2147486418" r:id="rId3"/>
    <p:sldLayoutId id="2147486419" r:id="rId4"/>
    <p:sldLayoutId id="2147486420" r:id="rId5"/>
    <p:sldLayoutId id="2147486542" r:id="rId6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Geneva" pitchFamily="-10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Geneva" pitchFamily="-10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 descr="background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21" r:id="rId1"/>
    <p:sldLayoutId id="2147486422" r:id="rId2"/>
    <p:sldLayoutId id="2147486423" r:id="rId3"/>
    <p:sldLayoutId id="2147486555" r:id="rId4"/>
    <p:sldLayoutId id="2147486556" r:id="rId5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Geneva" pitchFamily="-10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Geneva" pitchFamily="-10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 descr="background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24" r:id="rId1"/>
    <p:sldLayoutId id="2147486425" r:id="rId2"/>
    <p:sldLayoutId id="2147486568" r:id="rId3"/>
    <p:sldLayoutId id="2147486569" r:id="rId4"/>
    <p:sldLayoutId id="2147486426" r:id="rId5"/>
    <p:sldLayoutId id="2147486427" r:id="rId6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Geneva" pitchFamily="-10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Geneva" pitchFamily="-10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 descr="background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28" r:id="rId1"/>
    <p:sldLayoutId id="2147486429" r:id="rId2"/>
    <p:sldLayoutId id="2147486572" r:id="rId3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Geneva" pitchFamily="-10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Geneva" pitchFamily="-10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logo+tex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383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Geneva" pitchFamily="-10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Geneva" pitchFamily="-10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 descr="background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31" r:id="rId1"/>
    <p:sldLayoutId id="2147486432" r:id="rId2"/>
    <p:sldLayoutId id="2147486433" r:id="rId3"/>
    <p:sldLayoutId id="2147486573" r:id="rId4"/>
    <p:sldLayoutId id="2147486434" r:id="rId5"/>
    <p:sldLayoutId id="2147486435" r:id="rId6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Geneva" pitchFamily="-10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Geneva" pitchFamily="-10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3" descr="background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36" r:id="rId1"/>
    <p:sldLayoutId id="2147486576" r:id="rId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Geneva" pitchFamily="-10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Geneva" pitchFamily="-10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7" descr="background-logo+text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38" r:id="rId1"/>
    <p:sldLayoutId id="2147486439" r:id="rId2"/>
    <p:sldLayoutId id="2147486440" r:id="rId3"/>
    <p:sldLayoutId id="2147486441" r:id="rId4"/>
    <p:sldLayoutId id="2147486593" r:id="rId5"/>
    <p:sldLayoutId id="2147486594" r:id="rId6"/>
    <p:sldLayoutId id="2147486644" r:id="rId7"/>
    <p:sldLayoutId id="2147486647" r:id="rId8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Geneva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Genev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-128"/>
          <a:cs typeface="Genev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-128"/>
          <a:cs typeface="Genev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-128"/>
          <a:cs typeface="Genev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92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E3FFB642-EB04-4623-B107-52D34D23DE30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EE906A44-1DB0-4240-9628-F41650EB81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77" r:id="rId1"/>
    <p:sldLayoutId id="2147486578" r:id="rId2"/>
    <p:sldLayoutId id="2147486579" r:id="rId3"/>
    <p:sldLayoutId id="2147486580" r:id="rId4"/>
    <p:sldLayoutId id="2147486581" r:id="rId5"/>
    <p:sldLayoutId id="2147486582" r:id="rId6"/>
    <p:sldLayoutId id="2147486583" r:id="rId7"/>
    <p:sldLayoutId id="2147486584" r:id="rId8"/>
    <p:sldLayoutId id="2147486585" r:id="rId9"/>
    <p:sldLayoutId id="2147486586" r:id="rId10"/>
    <p:sldLayoutId id="2147486587" r:id="rId11"/>
    <p:sldLayoutId id="214748658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background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36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6" r:id="rId1"/>
    <p:sldLayoutId id="2147486598" r:id="rId2"/>
    <p:sldLayoutId id="2147486599" r:id="rId3"/>
    <p:sldLayoutId id="2147486600" r:id="rId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Geneva" pitchFamily="-10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Geneva" pitchFamily="-10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3" descr="background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40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03" r:id="rId1"/>
    <p:sldLayoutId id="2147486604" r:id="rId2"/>
    <p:sldLayoutId id="2147486605" r:id="rId3"/>
    <p:sldLayoutId id="2147486607" r:id="rId4"/>
    <p:sldLayoutId id="2147486608" r:id="rId5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Geneva" pitchFamily="-10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Geneva" pitchFamily="-10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8" descr="Forge regslide-7 LATTE.psd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itle Placeholder 1"/>
          <p:cNvSpPr>
            <a:spLocks noGrp="1"/>
          </p:cNvSpPr>
          <p:nvPr>
            <p:ph type="title"/>
          </p:nvPr>
        </p:nvSpPr>
        <p:spPr bwMode="auto">
          <a:xfrm>
            <a:off x="974725" y="122238"/>
            <a:ext cx="78343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84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4BEF676C-A1D1-AB40-8ACA-78113381541C}" type="datetimeFigureOut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6FF65C57-FF02-A042-A6B2-BE405C559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5848" name="Picture 9" descr="forge-logo-notag-v1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41"/>
          <a:stretch>
            <a:fillRect/>
          </a:stretch>
        </p:blipFill>
        <p:spPr bwMode="auto">
          <a:xfrm>
            <a:off x="7977188" y="0"/>
            <a:ext cx="10668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53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11" r:id="rId1"/>
    <p:sldLayoutId id="2147486612" r:id="rId2"/>
    <p:sldLayoutId id="2147486613" r:id="rId3"/>
    <p:sldLayoutId id="2147486614" r:id="rId4"/>
    <p:sldLayoutId id="2147486615" r:id="rId5"/>
    <p:sldLayoutId id="2147486616" r:id="rId6"/>
    <p:sldLayoutId id="2147486617" r:id="rId7"/>
    <p:sldLayoutId id="2147486618" r:id="rId8"/>
    <p:sldLayoutId id="2147486619" r:id="rId9"/>
    <p:sldLayoutId id="2147486620" r:id="rId10"/>
    <p:sldLayoutId id="2147486621" r:id="rId11"/>
    <p:sldLayoutId id="2147486622" r:id="rId12"/>
    <p:sldLayoutId id="2147486623" r:id="rId13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D9D9D9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D9D9D9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D9D9D9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D9D9D9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D9D9D9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D9D9D9"/>
          </a:solidFill>
          <a:latin typeface="Arial" charset="0"/>
          <a:ea typeface="ＭＳ Ｐゴシック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D9D9D9"/>
          </a:solidFill>
          <a:latin typeface="Arial" charset="0"/>
          <a:ea typeface="ＭＳ Ｐゴシック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D9D9D9"/>
          </a:solidFill>
          <a:latin typeface="Arial" charset="0"/>
          <a:ea typeface="ＭＳ Ｐゴシック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D9D9D9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888888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888888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888888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rgbClr val="888888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rgbClr val="888888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background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71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25" r:id="rId1"/>
    <p:sldLayoutId id="2147486626" r:id="rId2"/>
    <p:sldLayoutId id="2147486627" r:id="rId3"/>
    <p:sldLayoutId id="2147486629" r:id="rId4"/>
    <p:sldLayoutId id="2147486630" r:id="rId5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Geneva" pitchFamily="-10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Geneva" pitchFamily="-10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background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58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32" r:id="rId1"/>
    <p:sldLayoutId id="2147486633" r:id="rId2"/>
    <p:sldLayoutId id="2147486634" r:id="rId3"/>
    <p:sldLayoutId id="2147486635" r:id="rId4"/>
    <p:sldLayoutId id="2147486637" r:id="rId5"/>
    <p:sldLayoutId id="2147486638" r:id="rId6"/>
    <p:sldLayoutId id="2147486639" r:id="rId7"/>
    <p:sldLayoutId id="2147486640" r:id="rId8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Geneva" pitchFamily="-10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Geneva" pitchFamily="-10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background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0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49" r:id="rId1"/>
    <p:sldLayoutId id="2147486651" r:id="rId2"/>
    <p:sldLayoutId id="2147486652" r:id="rId3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Geneva" pitchFamily="-10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Geneva" pitchFamily="-10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tex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384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Geneva" pitchFamily="-10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Geneva" pitchFamily="-10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3" descr="background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87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54" r:id="rId1"/>
    <p:sldLayoutId id="2147486656" r:id="rId2"/>
    <p:sldLayoutId id="2147486657" r:id="rId3"/>
    <p:sldLayoutId id="2147486658" r:id="rId4"/>
    <p:sldLayoutId id="2147486659" r:id="rId5"/>
    <p:sldLayoutId id="2147486660" r:id="rId6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Geneva" pitchFamily="-10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Geneva" pitchFamily="-10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7" descr="background-logo+text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96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62" r:id="rId1"/>
    <p:sldLayoutId id="2147486663" r:id="rId2"/>
    <p:sldLayoutId id="2147486664" r:id="rId3"/>
    <p:sldLayoutId id="2147486665" r:id="rId4"/>
    <p:sldLayoutId id="2147486666" r:id="rId5"/>
    <p:sldLayoutId id="2147486667" r:id="rId6"/>
    <p:sldLayoutId id="2147486669" r:id="rId7"/>
    <p:sldLayoutId id="2147486670" r:id="rId8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Geneva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Genev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-128"/>
          <a:cs typeface="Genev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-128"/>
          <a:cs typeface="Genev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-128"/>
          <a:cs typeface="Genev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7" descr="background-logo+text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15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86" r:id="rId1"/>
    <p:sldLayoutId id="2147486687" r:id="rId2"/>
    <p:sldLayoutId id="2147486688" r:id="rId3"/>
    <p:sldLayoutId id="2147486689" r:id="rId4"/>
    <p:sldLayoutId id="2147486690" r:id="rId5"/>
    <p:sldLayoutId id="2147486691" r:id="rId6"/>
    <p:sldLayoutId id="2147486692" r:id="rId7"/>
    <p:sldLayoutId id="2147486693" r:id="rId8"/>
    <p:sldLayoutId id="2147486694" r:id="rId9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Geneva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Genev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-128"/>
          <a:cs typeface="Genev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-128"/>
          <a:cs typeface="Genev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-128"/>
          <a:cs typeface="Genev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16675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E6ECA4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2E31E7AB-3564-074F-B3AD-FC423D2A57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04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96" r:id="rId1"/>
    <p:sldLayoutId id="2147486697" r:id="rId2"/>
    <p:sldLayoutId id="2147486698" r:id="rId3"/>
    <p:sldLayoutId id="2147486699" r:id="rId4"/>
    <p:sldLayoutId id="2147486700" r:id="rId5"/>
    <p:sldLayoutId id="2147486701" r:id="rId6"/>
    <p:sldLayoutId id="2147486702" r:id="rId7"/>
    <p:sldLayoutId id="2147486703" r:id="rId8"/>
    <p:sldLayoutId id="2147486704" r:id="rId9"/>
    <p:sldLayoutId id="2147486705" r:id="rId10"/>
    <p:sldLayoutId id="214748670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385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Geneva" pitchFamily="-10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Geneva" pitchFamily="-10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Geneva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Geneva" charset="0"/>
              </a:defRPr>
            </a:lvl1pPr>
          </a:lstStyle>
          <a:p>
            <a:pPr>
              <a:defRPr/>
            </a:pPr>
            <a:fld id="{FBA4C4D9-1F49-854B-97A9-E79A02D38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127" name="Picture 6" descr="background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42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Geneva" pitchFamily="-10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Geneva" pitchFamily="-10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background-logo+tex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386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Geneva" pitchFamily="-10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Geneva" pitchFamily="-10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background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387" r:id="rId1"/>
    <p:sldLayoutId id="2147486443" r:id="rId2"/>
    <p:sldLayoutId id="2147486389" r:id="rId3"/>
    <p:sldLayoutId id="2147486390" r:id="rId4"/>
    <p:sldLayoutId id="2147486592" r:id="rId5"/>
    <p:sldLayoutId id="2147486646" r:id="rId6"/>
    <p:sldLayoutId id="2147486684" r:id="rId7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Geneva" pitchFamily="-10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Geneva" pitchFamily="-10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393" r:id="rId1"/>
    <p:sldLayoutId id="2147486445" r:id="rId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Geneva" pitchFamily="-10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Geneva" pitchFamily="-10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Geneva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Geneva" pitchFamily="-10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-128"/>
          <a:cs typeface="Geneva" pitchFamily="-10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914400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6B2C88ED-3FE7-1747-9B03-4FA78BA7F17F}" type="datetime1">
              <a:rPr lang="en-US"/>
              <a:pPr>
                <a:defRPr/>
              </a:pPr>
              <a:t>2014-09-20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914400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39E10333-C9A6-6342-AC1D-8BDC75A59E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46" r:id="rId1"/>
    <p:sldLayoutId id="2147486447" r:id="rId2"/>
    <p:sldLayoutId id="2147486448" r:id="rId3"/>
    <p:sldLayoutId id="2147486449" r:id="rId4"/>
    <p:sldLayoutId id="2147486450" r:id="rId5"/>
    <p:sldLayoutId id="2147486451" r:id="rId6"/>
    <p:sldLayoutId id="2147486452" r:id="rId7"/>
    <p:sldLayoutId id="2147486454" r:id="rId8"/>
    <p:sldLayoutId id="2147486455" r:id="rId9"/>
    <p:sldLayoutId id="2147486456" r:id="rId10"/>
    <p:sldLayoutId id="2147486457" r:id="rId11"/>
    <p:sldLayoutId id="2147486458" r:id="rId12"/>
    <p:sldLayoutId id="2147486459" r:id="rId13"/>
    <p:sldLayoutId id="2147486460" r:id="rId14"/>
    <p:sldLayoutId id="2147486461" r:id="rId15"/>
    <p:sldLayoutId id="2147486462" r:id="rId16"/>
    <p:sldLayoutId id="2147486463" r:id="rId17"/>
    <p:sldLayoutId id="2147486464" r:id="rId18"/>
    <p:sldLayoutId id="2147486465" r:id="rId19"/>
    <p:sldLayoutId id="2147486466" r:id="rId20"/>
    <p:sldLayoutId id="2147486589" r:id="rId21"/>
    <p:sldLayoutId id="2147486683" r:id="rId2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jpeg"/><Relationship Id="rId9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png"/><Relationship Id="rId12" Type="http://schemas.openxmlformats.org/officeDocument/2006/relationships/image" Target="../media/image55.png"/><Relationship Id="rId13" Type="http://schemas.openxmlformats.org/officeDocument/2006/relationships/image" Target="../media/image56.png"/><Relationship Id="rId14" Type="http://schemas.openxmlformats.org/officeDocument/2006/relationships/image" Target="../media/image57.png"/><Relationship Id="rId15" Type="http://schemas.openxmlformats.org/officeDocument/2006/relationships/image" Target="../media/image58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7.png"/><Relationship Id="rId3" Type="http://schemas.openxmlformats.org/officeDocument/2006/relationships/image" Target="../media/image37.png"/><Relationship Id="rId4" Type="http://schemas.openxmlformats.org/officeDocument/2006/relationships/image" Target="../media/image43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37.png"/><Relationship Id="rId8" Type="http://schemas.openxmlformats.org/officeDocument/2006/relationships/image" Target="../media/image43.png"/><Relationship Id="rId9" Type="http://schemas.openxmlformats.org/officeDocument/2006/relationships/image" Target="../media/image64.jpeg"/><Relationship Id="rId10" Type="http://schemas.openxmlformats.org/officeDocument/2006/relationships/image" Target="../media/image65.png"/><Relationship Id="rId11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37.png"/><Relationship Id="rId7" Type="http://schemas.openxmlformats.org/officeDocument/2006/relationships/image" Target="../media/image43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19.xml"/><Relationship Id="rId2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hyperlink" Target="http://upload.wikimedia.org/wikipedia/commons/5/51/Anacortes_Refinery_31911.JPG" TargetMode="External"/><Relationship Id="rId5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01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74.png"/><Relationship Id="rId7" Type="http://schemas.openxmlformats.org/officeDocument/2006/relationships/image" Target="../media/image82.png"/><Relationship Id="rId8" Type="http://schemas.openxmlformats.org/officeDocument/2006/relationships/oleObject" Target="../embeddings/oleObject1.bin"/><Relationship Id="rId9" Type="http://schemas.openxmlformats.org/officeDocument/2006/relationships/image" Target="../media/image7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emf"/><Relationship Id="rId1" Type="http://schemas.openxmlformats.org/officeDocument/2006/relationships/slideLayout" Target="../slideLayouts/slideLayout160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hyperlink" Target="http://upload.wikimedia.org/wikipedia/commons/e/e8/GrouseMountainBC.JPG" TargetMode="External"/><Relationship Id="rId5" Type="http://schemas.openxmlformats.org/officeDocument/2006/relationships/image" Target="../media/image21.jpeg"/><Relationship Id="rId6" Type="http://schemas.openxmlformats.org/officeDocument/2006/relationships/hyperlink" Target="http://upload.wikimedia.org/wikipedia/commons/8/8d/Canola_plant.JPG" TargetMode="External"/><Relationship Id="rId7" Type="http://schemas.openxmlformats.org/officeDocument/2006/relationships/image" Target="../media/image22.jpe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8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hyperlink" Target="http://upload.wikimedia.org/wikipedia/commons/e/e8/GrouseMountainBC.JPG" TargetMode="External"/><Relationship Id="rId5" Type="http://schemas.openxmlformats.org/officeDocument/2006/relationships/image" Target="../media/image21.jpeg"/><Relationship Id="rId6" Type="http://schemas.openxmlformats.org/officeDocument/2006/relationships/hyperlink" Target="http://upload.wikimedia.org/wikipedia/commons/5/51/Anacortes_Refinery_31911.JPG" TargetMode="External"/><Relationship Id="rId7" Type="http://schemas.openxmlformats.org/officeDocument/2006/relationships/image" Target="../media/image88.jpeg"/><Relationship Id="rId8" Type="http://schemas.openxmlformats.org/officeDocument/2006/relationships/hyperlink" Target="http://upload.wikimedia.org/wikipedia/commons/8/8d/Canola_plant.JPG" TargetMode="External"/><Relationship Id="rId9" Type="http://schemas.openxmlformats.org/officeDocument/2006/relationships/image" Target="../media/image22.jpeg"/><Relationship Id="rId10" Type="http://schemas.openxmlformats.org/officeDocument/2006/relationships/hyperlink" Target="http://upload.wikimedia.org/wikipedia/commons/c/ce/Oil_well.jpg" TargetMode="External"/><Relationship Id="rId11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Relationship Id="rId2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Relationship Id="rId2" Type="http://schemas.openxmlformats.org/officeDocument/2006/relationships/image" Target="../media/image39.png"/><Relationship Id="rId3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Relationship Id="rId2" Type="http://schemas.openxmlformats.org/officeDocument/2006/relationships/image" Target="../media/image39.png"/><Relationship Id="rId3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1" Type="http://schemas.openxmlformats.org/officeDocument/2006/relationships/slideLayout" Target="../slideLayouts/slideLayout165.xml"/><Relationship Id="rId2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hyperlink" Target="http://upload.wikimedia.org/wikipedia/commons/5/51/Anacortes_Refinery_31911.JPG" TargetMode="External"/><Relationship Id="rId5" Type="http://schemas.openxmlformats.org/officeDocument/2006/relationships/image" Target="../media/image75.jpeg"/><Relationship Id="rId1" Type="http://schemas.openxmlformats.org/officeDocument/2006/relationships/slideLayout" Target="../slideLayouts/slideLayout160.xml"/><Relationship Id="rId2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Relationship Id="rId2" Type="http://schemas.openxmlformats.org/officeDocument/2006/relationships/image" Target="../media/image17.png"/><Relationship Id="rId3" Type="http://schemas.openxmlformats.org/officeDocument/2006/relationships/image" Target="../media/image9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Relationship Id="rId2" Type="http://schemas.openxmlformats.org/officeDocument/2006/relationships/image" Target="../media/image17.png"/><Relationship Id="rId3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hyperlink" Target="http://upload.wikimedia.org/wikipedia/commons/5/51/Anacortes_Refinery_31911.JPG" TargetMode="External"/><Relationship Id="rId5" Type="http://schemas.openxmlformats.org/officeDocument/2006/relationships/image" Target="../media/image99.jpe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162.xml"/><Relationship Id="rId2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Relationship Id="rId2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Relationship Id="rId2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7.png"/><Relationship Id="rId3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7.png"/><Relationship Id="rId3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3.png"/><Relationship Id="rId12" Type="http://schemas.openxmlformats.org/officeDocument/2006/relationships/image" Target="../media/image114.png"/><Relationship Id="rId13" Type="http://schemas.openxmlformats.org/officeDocument/2006/relationships/image" Target="../media/image11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7" Type="http://schemas.openxmlformats.org/officeDocument/2006/relationships/image" Target="../media/image109.png"/><Relationship Id="rId8" Type="http://schemas.openxmlformats.org/officeDocument/2006/relationships/image" Target="../media/image110.png"/><Relationship Id="rId9" Type="http://schemas.openxmlformats.org/officeDocument/2006/relationships/image" Target="../media/image111.png"/><Relationship Id="rId10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8" Type="http://schemas.openxmlformats.org/officeDocument/2006/relationships/image" Target="../media/image124.png"/><Relationship Id="rId9" Type="http://schemas.openxmlformats.org/officeDocument/2006/relationships/image" Target="../media/image111.png"/><Relationship Id="rId10" Type="http://schemas.openxmlformats.org/officeDocument/2006/relationships/image" Target="../media/image12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27.jpeg"/><Relationship Id="rId5" Type="http://schemas.openxmlformats.org/officeDocument/2006/relationships/image" Target="../media/image128.jpeg"/><Relationship Id="rId6" Type="http://schemas.openxmlformats.org/officeDocument/2006/relationships/image" Target="../media/image129.png"/><Relationship Id="rId7" Type="http://schemas.openxmlformats.org/officeDocument/2006/relationships/image" Target="../media/image130.gif"/><Relationship Id="rId8" Type="http://schemas.openxmlformats.org/officeDocument/2006/relationships/image" Target="../media/image131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5.emf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gif"/><Relationship Id="rId4" Type="http://schemas.openxmlformats.org/officeDocument/2006/relationships/image" Target="../media/image132.jpeg"/><Relationship Id="rId5" Type="http://schemas.openxmlformats.org/officeDocument/2006/relationships/image" Target="../media/image133.jpeg"/><Relationship Id="rId6" Type="http://schemas.openxmlformats.org/officeDocument/2006/relationships/image" Target="../media/image13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4" Type="http://schemas.openxmlformats.org/officeDocument/2006/relationships/image" Target="../media/image136.jpeg"/><Relationship Id="rId5" Type="http://schemas.openxmlformats.org/officeDocument/2006/relationships/image" Target="../media/image137.jpeg"/><Relationship Id="rId6" Type="http://schemas.openxmlformats.org/officeDocument/2006/relationships/image" Target="../media/image138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9.png"/></Relationships>
</file>

<file path=ppt/slides/_rels/slide5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0.png"/><Relationship Id="rId12" Type="http://schemas.openxmlformats.org/officeDocument/2006/relationships/image" Target="../media/image151.jpeg"/><Relationship Id="rId13" Type="http://schemas.openxmlformats.org/officeDocument/2006/relationships/image" Target="../media/image152.jpeg"/><Relationship Id="rId14" Type="http://schemas.openxmlformats.org/officeDocument/2006/relationships/image" Target="../media/image153.jpeg"/><Relationship Id="rId15" Type="http://schemas.openxmlformats.org/officeDocument/2006/relationships/image" Target="../media/image15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2.jpeg"/><Relationship Id="rId3" Type="http://schemas.openxmlformats.org/officeDocument/2006/relationships/image" Target="../media/image138.jpeg"/><Relationship Id="rId4" Type="http://schemas.openxmlformats.org/officeDocument/2006/relationships/image" Target="../media/image143.png"/><Relationship Id="rId5" Type="http://schemas.openxmlformats.org/officeDocument/2006/relationships/image" Target="../media/image144.jpeg"/><Relationship Id="rId6" Type="http://schemas.openxmlformats.org/officeDocument/2006/relationships/image" Target="../media/image145.png"/><Relationship Id="rId7" Type="http://schemas.openxmlformats.org/officeDocument/2006/relationships/image" Target="../media/image146.jpeg"/><Relationship Id="rId8" Type="http://schemas.openxmlformats.org/officeDocument/2006/relationships/image" Target="../media/image147.jpeg"/><Relationship Id="rId9" Type="http://schemas.openxmlformats.org/officeDocument/2006/relationships/image" Target="../media/image148.jpeg"/><Relationship Id="rId10" Type="http://schemas.openxmlformats.org/officeDocument/2006/relationships/image" Target="../media/image14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55.png"/><Relationship Id="rId5" Type="http://schemas.openxmlformats.org/officeDocument/2006/relationships/image" Target="../media/image156.png"/><Relationship Id="rId6" Type="http://schemas.openxmlformats.org/officeDocument/2006/relationships/image" Target="../media/image157.png"/><Relationship Id="rId7" Type="http://schemas.openxmlformats.org/officeDocument/2006/relationships/image" Target="../media/image158.png"/><Relationship Id="rId8" Type="http://schemas.openxmlformats.org/officeDocument/2006/relationships/image" Target="../media/image159.png"/><Relationship Id="rId9" Type="http://schemas.openxmlformats.org/officeDocument/2006/relationships/image" Target="../media/image160.png"/><Relationship Id="rId10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4" Type="http://schemas.openxmlformats.org/officeDocument/2006/relationships/image" Target="../media/image163.png"/><Relationship Id="rId5" Type="http://schemas.openxmlformats.org/officeDocument/2006/relationships/image" Target="../media/image164.png"/><Relationship Id="rId6" Type="http://schemas.openxmlformats.org/officeDocument/2006/relationships/image" Target="../media/image141.pn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4" Type="http://schemas.openxmlformats.org/officeDocument/2006/relationships/image" Target="../media/image166.png"/><Relationship Id="rId5" Type="http://schemas.openxmlformats.org/officeDocument/2006/relationships/image" Target="../media/image167.png"/><Relationship Id="rId6" Type="http://schemas.openxmlformats.org/officeDocument/2006/relationships/image" Target="../media/image168.png"/><Relationship Id="rId7" Type="http://schemas.openxmlformats.org/officeDocument/2006/relationships/hyperlink" Target="mailto:David.bressler@ualberta.ca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18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38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 txBox="1">
            <a:spLocks/>
          </p:cNvSpPr>
          <p:nvPr/>
        </p:nvSpPr>
        <p:spPr bwMode="auto">
          <a:xfrm>
            <a:off x="730250" y="3933056"/>
            <a:ext cx="8305800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CA" sz="2800" b="1" dirty="0" smtClean="0"/>
              <a:t>Renewable Pathways to Service </a:t>
            </a:r>
          </a:p>
          <a:p>
            <a:pPr algn="r" eaLnBrk="1" hangingPunct="1"/>
            <a:r>
              <a:rPr lang="en-CA" sz="2800" b="1" dirty="0" smtClean="0"/>
              <a:t>Alberta’s  Energy Sector</a:t>
            </a:r>
          </a:p>
          <a:p>
            <a:pPr algn="r" eaLnBrk="1" hangingPunct="1"/>
            <a:r>
              <a:rPr lang="en-US" b="1" dirty="0" smtClean="0"/>
              <a:t>Dr</a:t>
            </a:r>
            <a:r>
              <a:rPr lang="en-US" b="1" dirty="0"/>
              <a:t>. David </a:t>
            </a:r>
            <a:r>
              <a:rPr lang="en-US" b="1" dirty="0" smtClean="0"/>
              <a:t>Bressler</a:t>
            </a:r>
          </a:p>
          <a:p>
            <a:pPr algn="r" eaLnBrk="1" hangingPunct="1"/>
            <a:endParaRPr lang="en-US" b="1" dirty="0"/>
          </a:p>
          <a:p>
            <a:pPr algn="r" eaLnBrk="1" hangingPunct="1"/>
            <a:r>
              <a:rPr lang="en-US" sz="1800" b="1" dirty="0" smtClean="0"/>
              <a:t> Professor</a:t>
            </a:r>
            <a:r>
              <a:rPr lang="en-US" sz="1800" b="1" dirty="0"/>
              <a:t>, </a:t>
            </a:r>
          </a:p>
          <a:p>
            <a:pPr algn="r" eaLnBrk="1" hangingPunct="1"/>
            <a:r>
              <a:rPr lang="en-US" sz="1800" b="1" dirty="0"/>
              <a:t>Department of Agricultural, Food &amp; Nutritional Science</a:t>
            </a:r>
          </a:p>
          <a:p>
            <a:pPr algn="r" eaLnBrk="1" hangingPunct="1"/>
            <a:r>
              <a:rPr lang="en-US" sz="1800" b="1" dirty="0" smtClean="0"/>
              <a:t>Executive Director</a:t>
            </a:r>
            <a:r>
              <a:rPr lang="en-US" sz="1800" b="1" dirty="0"/>
              <a:t>, </a:t>
            </a:r>
            <a:r>
              <a:rPr lang="en-US" sz="1800" b="1" dirty="0" smtClean="0"/>
              <a:t>BCN</a:t>
            </a:r>
            <a:endParaRPr lang="en-US" sz="1800" b="1" dirty="0"/>
          </a:p>
        </p:txBody>
      </p:sp>
      <p:sp>
        <p:nvSpPr>
          <p:cNvPr id="93186" name="Title 1"/>
          <p:cNvSpPr txBox="1">
            <a:spLocks/>
          </p:cNvSpPr>
          <p:nvPr/>
        </p:nvSpPr>
        <p:spPr bwMode="auto">
          <a:xfrm>
            <a:off x="457200" y="6329363"/>
            <a:ext cx="83058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Aft>
                <a:spcPts val="300"/>
              </a:spcAft>
            </a:pPr>
            <a:endParaRPr lang="en-US" sz="1100" dirty="0"/>
          </a:p>
          <a:p>
            <a:pPr algn="r" eaLnBrk="1" hangingPunct="1"/>
            <a:r>
              <a:rPr lang="en-US" sz="1100" b="1" dirty="0" smtClean="0">
                <a:solidFill>
                  <a:srgbClr val="7F7F7F"/>
                </a:solidFill>
              </a:rPr>
              <a:t>September 21,  2014</a:t>
            </a:r>
            <a:endParaRPr lang="en-US" sz="1000" b="1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2" descr="banner-logo+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2" name="Title 1"/>
          <p:cNvSpPr txBox="1">
            <a:spLocks/>
          </p:cNvSpPr>
          <p:nvPr/>
        </p:nvSpPr>
        <p:spPr bwMode="auto">
          <a:xfrm>
            <a:off x="457200" y="990600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>
                <a:solidFill>
                  <a:srgbClr val="376092"/>
                </a:solidFill>
                <a:ea typeface="MS PGothic" charset="0"/>
                <a:cs typeface="MS PGothic" charset="0"/>
              </a:rPr>
              <a:t>Alberta Bioindustry</a:t>
            </a:r>
            <a:endParaRPr lang="en-US" sz="3200" b="1">
              <a:solidFill>
                <a:srgbClr val="604A7B"/>
              </a:solidFill>
              <a:ea typeface="MS PGothic" charset="0"/>
              <a:cs typeface="MS PGothic" charset="0"/>
            </a:endParaRPr>
          </a:p>
          <a:p>
            <a:endParaRPr lang="en-US" sz="3600" b="1">
              <a:solidFill>
                <a:srgbClr val="376092"/>
              </a:solidFill>
              <a:ea typeface="MS PGothic" charset="0"/>
              <a:cs typeface="MS PGothic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1000" y="1801813"/>
            <a:ext cx="8229600" cy="4525962"/>
          </a:xfrm>
          <a:prstGeom prst="rect">
            <a:avLst/>
          </a:prstGeom>
        </p:spPr>
        <p:txBody>
          <a:bodyPr/>
          <a:lstStyle/>
          <a:p>
            <a:pPr marL="82550" indent="-82550" algn="just" eaLnBrk="0" hangingPunct="0">
              <a:lnSpc>
                <a:spcPct val="90000"/>
              </a:lnSpc>
              <a:spcBef>
                <a:spcPts val="725"/>
              </a:spcBef>
              <a:buFont typeface="Arial" pitchFamily="34" charset="0"/>
              <a:buNone/>
              <a:defRPr/>
            </a:pPr>
            <a:endParaRPr lang="en-US" sz="800" dirty="0">
              <a:solidFill>
                <a:prstClr val="black"/>
              </a:solidFill>
              <a:latin typeface="Calibri"/>
              <a:ea typeface="ヒラギノ角ゴ Pro W3" pitchFamily="-108" charset="-128"/>
              <a:cs typeface="Geneva" pitchFamily="-108" charset="0"/>
            </a:endParaRPr>
          </a:p>
          <a:p>
            <a:pPr marL="82550" indent="-82550" eaLnBrk="0" hangingPunct="0">
              <a:lnSpc>
                <a:spcPct val="90000"/>
              </a:lnSpc>
              <a:spcBef>
                <a:spcPts val="725"/>
              </a:spcBef>
              <a:defRPr/>
            </a:pPr>
            <a:r>
              <a:rPr lang="en-US" sz="2800" b="1" dirty="0">
                <a:solidFill>
                  <a:prstClr val="black"/>
                </a:solidFill>
                <a:latin typeface="Arial" pitchFamily="34" charset="0"/>
                <a:ea typeface="ヒラギノ角ゴ Pro W3" pitchFamily="-108" charset="-128"/>
                <a:cs typeface="Arial" pitchFamily="34" charset="0"/>
              </a:rPr>
              <a:t>Drivers:</a:t>
            </a:r>
          </a:p>
          <a:p>
            <a:pPr marL="633413" lvl="1" indent="-233363" eaLnBrk="0" hangingPunct="0">
              <a:lnSpc>
                <a:spcPct val="90000"/>
              </a:lnSpc>
              <a:spcBef>
                <a:spcPts val="725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ヒラギノ角ゴ Pro W3" pitchFamily="-108" charset="-128"/>
                <a:cs typeface="Arial" pitchFamily="34" charset="0"/>
              </a:rPr>
              <a:t>Policy and regulations </a:t>
            </a:r>
          </a:p>
          <a:p>
            <a:pPr marL="857250" lvl="2" eaLnBrk="0" hangingPunct="0">
              <a:lnSpc>
                <a:spcPct val="90000"/>
              </a:lnSpc>
              <a:spcBef>
                <a:spcPts val="725"/>
              </a:spcBef>
              <a:defRPr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ヒラギノ角ゴ Pro W3" pitchFamily="-108" charset="-128"/>
                <a:cs typeface="Arial" pitchFamily="34" charset="0"/>
              </a:rPr>
              <a:t>(GHG reduction, renewable fuel standard)</a:t>
            </a:r>
          </a:p>
          <a:p>
            <a:pPr marL="633413" lvl="1" indent="-233363" eaLnBrk="0" hangingPunct="0">
              <a:lnSpc>
                <a:spcPct val="90000"/>
              </a:lnSpc>
              <a:spcBef>
                <a:spcPts val="725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ヒラギノ角ゴ Pro W3" pitchFamily="-108" charset="-128"/>
                <a:cs typeface="Arial" pitchFamily="34" charset="0"/>
              </a:rPr>
              <a:t>Price volatility, diversify markets</a:t>
            </a:r>
          </a:p>
          <a:p>
            <a:pPr marL="633413" lvl="1" indent="-233363" eaLnBrk="0" hangingPunct="0">
              <a:lnSpc>
                <a:spcPct val="90000"/>
              </a:lnSpc>
              <a:spcBef>
                <a:spcPts val="725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ヒラギノ角ゴ Pro W3" pitchFamily="-108" charset="-128"/>
                <a:cs typeface="Arial" pitchFamily="34" charset="0"/>
              </a:rPr>
              <a:t>Rural development</a:t>
            </a:r>
          </a:p>
          <a:p>
            <a:pPr marL="633413" lvl="1" indent="-233363" eaLnBrk="0" hangingPunct="0">
              <a:lnSpc>
                <a:spcPct val="90000"/>
              </a:lnSpc>
              <a:spcBef>
                <a:spcPts val="725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ヒラギノ角ゴ Pro W3" pitchFamily="-108" charset="-128"/>
                <a:cs typeface="Arial" pitchFamily="34" charset="0"/>
              </a:rPr>
              <a:t>Some traditional industries are in peril, enhanced agricultural and forestry productivity</a:t>
            </a:r>
          </a:p>
          <a:p>
            <a:pPr marL="633413" lvl="1" indent="-233363" eaLnBrk="0" hangingPunct="0">
              <a:lnSpc>
                <a:spcPct val="90000"/>
              </a:lnSpc>
              <a:spcBef>
                <a:spcPts val="725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ヒラギノ角ゴ Pro W3" pitchFamily="-108" charset="-128"/>
                <a:cs typeface="Arial" pitchFamily="34" charset="0"/>
              </a:rPr>
              <a:t>Recognition that we have all the resources necessary to become a global leader in bioindustrial technology</a:t>
            </a:r>
          </a:p>
          <a:p>
            <a:pPr marL="482600" lvl="1" indent="-82550" eaLnBrk="0" hangingPunct="0">
              <a:lnSpc>
                <a:spcPct val="90000"/>
              </a:lnSpc>
              <a:spcBef>
                <a:spcPts val="725"/>
              </a:spcBef>
              <a:buFont typeface="Arial" pitchFamily="34" charset="0"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  <a:ea typeface="ヒラギノ角ゴ Pro W3" pitchFamily="-108" charset="-128"/>
                <a:cs typeface="Geneva" pitchFamily="-108" charset="0"/>
              </a:rPr>
              <a:t>			</a:t>
            </a:r>
          </a:p>
          <a:p>
            <a:pPr marL="482600" lvl="1" indent="-82550" eaLnBrk="0" hangingPunct="0">
              <a:lnSpc>
                <a:spcPct val="90000"/>
              </a:lnSpc>
              <a:spcBef>
                <a:spcPts val="725"/>
              </a:spcBef>
              <a:buFont typeface="Arial" pitchFamily="34" charset="0"/>
              <a:buNone/>
              <a:defRPr/>
            </a:pPr>
            <a:endParaRPr lang="en-US" sz="2000" dirty="0">
              <a:solidFill>
                <a:prstClr val="black"/>
              </a:solidFill>
              <a:latin typeface="Candara" pitchFamily="34" charset="0"/>
              <a:ea typeface="ヒラギノ角ゴ Pro W3" pitchFamily="-108" charset="-128"/>
              <a:cs typeface="Geneva" pitchFamily="-108" charset="0"/>
            </a:endParaRPr>
          </a:p>
          <a:p>
            <a:pPr marL="482600" lvl="1" indent="-82550" eaLnBrk="0" hangingPunct="0">
              <a:lnSpc>
                <a:spcPct val="90000"/>
              </a:lnSpc>
              <a:spcBef>
                <a:spcPts val="725"/>
              </a:spcBef>
              <a:buFont typeface="Arial" pitchFamily="34" charset="0"/>
              <a:buNone/>
              <a:defRPr/>
            </a:pPr>
            <a:endParaRPr lang="en-US" sz="2000" dirty="0">
              <a:solidFill>
                <a:prstClr val="black"/>
              </a:solidFill>
              <a:latin typeface="Candara" pitchFamily="34" charset="0"/>
              <a:ea typeface="ヒラギノ角ゴ Pro W3" pitchFamily="-108" charset="-128"/>
              <a:cs typeface="Geneva" pitchFamily="-108" charset="0"/>
            </a:endParaRPr>
          </a:p>
          <a:p>
            <a:pPr marL="82550" indent="-82550" algn="just" eaLnBrk="0" hangingPunct="0">
              <a:lnSpc>
                <a:spcPct val="90000"/>
              </a:lnSpc>
              <a:spcBef>
                <a:spcPts val="725"/>
              </a:spcBef>
              <a:buFont typeface="Arial" charset="0"/>
              <a:buChar char="•"/>
              <a:defRPr/>
            </a:pPr>
            <a:endParaRPr lang="en-US" sz="800" dirty="0">
              <a:solidFill>
                <a:prstClr val="black"/>
              </a:solidFill>
              <a:latin typeface="Candara" pitchFamily="34" charset="0"/>
              <a:ea typeface="ヒラギノ角ゴ Pro W3" pitchFamily="-108" charset="-128"/>
              <a:cs typeface="Geneva" pitchFamily="-108" charset="0"/>
            </a:endParaRPr>
          </a:p>
        </p:txBody>
      </p:sp>
      <p:sp>
        <p:nvSpPr>
          <p:cNvPr id="97284" name="Slide Number Placeholder 9"/>
          <p:cNvSpPr txBox="1">
            <a:spLocks/>
          </p:cNvSpPr>
          <p:nvPr/>
        </p:nvSpPr>
        <p:spPr bwMode="auto">
          <a:xfrm>
            <a:off x="6913563" y="64817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9F827B0-DBCF-FC46-B053-8E462E90D4D3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10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123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27259"/>
            <a:ext cx="964907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ＭＳ Ｐゴシック" charset="0"/>
                <a:cs typeface="ＭＳ Ｐゴシック" charset="0"/>
              </a:rPr>
              <a:t>History of Academia – Industry Interface</a:t>
            </a:r>
          </a:p>
        </p:txBody>
      </p:sp>
      <p:pic>
        <p:nvPicPr>
          <p:cNvPr id="3174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836613"/>
            <a:ext cx="11561763" cy="680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4919663"/>
            <a:ext cx="3097213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4754563"/>
            <a:ext cx="266858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836613"/>
            <a:ext cx="13668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836613"/>
            <a:ext cx="4032250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10"/>
          <p:cNvSpPr>
            <a:spLocks noChangeArrowheads="1"/>
          </p:cNvSpPr>
          <p:nvPr/>
        </p:nvSpPr>
        <p:spPr bwMode="auto">
          <a:xfrm>
            <a:off x="6956425" y="612775"/>
            <a:ext cx="2219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http://commons.wikimedia.org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836613"/>
            <a:ext cx="6572250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002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/>
          <p:cNvSpPr txBox="1">
            <a:spLocks/>
          </p:cNvSpPr>
          <p:nvPr/>
        </p:nvSpPr>
        <p:spPr bwMode="auto">
          <a:xfrm>
            <a:off x="152400" y="990600"/>
            <a:ext cx="9144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376092"/>
                </a:solidFill>
              </a:rPr>
              <a:t>Institutionalization of Partnerships…</a:t>
            </a:r>
            <a:endParaRPr lang="en-US" sz="3600" b="1" dirty="0">
              <a:solidFill>
                <a:srgbClr val="376092"/>
              </a:solidFill>
            </a:endParaRPr>
          </a:p>
        </p:txBody>
      </p:sp>
      <p:pic>
        <p:nvPicPr>
          <p:cNvPr id="132098" name="Picture 12" descr="banner-logo+tex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Content Placeholder 2"/>
          <p:cNvSpPr txBox="1">
            <a:spLocks/>
          </p:cNvSpPr>
          <p:nvPr/>
        </p:nvSpPr>
        <p:spPr bwMode="auto">
          <a:xfrm>
            <a:off x="393700" y="2152649"/>
            <a:ext cx="8518525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2301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025525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627062" indent="-51435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rgbClr val="000000"/>
                </a:solidFill>
                <a:cs typeface="Arial" charset="0"/>
              </a:rPr>
              <a:t>“We are the experts, if they want the info, they will have to come to us…”</a:t>
            </a:r>
          </a:p>
          <a:p>
            <a:pPr marL="627062" indent="-51435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rgbClr val="000000"/>
                </a:solidFill>
                <a:cs typeface="Arial" charset="0"/>
              </a:rPr>
              <a:t>“We have needs and teaching the next generation is a higher calling, how can industry serve us…”</a:t>
            </a:r>
          </a:p>
          <a:p>
            <a:pPr marL="627062" indent="-51435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rgbClr val="000000"/>
                </a:solidFill>
                <a:cs typeface="Arial" charset="0"/>
              </a:rPr>
              <a:t>“Some academics can’t speak the right language, so we better put a development officer in to translate…”</a:t>
            </a:r>
          </a:p>
          <a:p>
            <a:pPr marL="627062" indent="-51435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lang="en-US" sz="2800" b="1" dirty="0" smtClean="0">
              <a:solidFill>
                <a:srgbClr val="000000"/>
              </a:solidFill>
              <a:cs typeface="Arial" charset="0"/>
            </a:endParaRPr>
          </a:p>
          <a:p>
            <a:pPr marL="627062" indent="-51435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lang="en-US" sz="2800" b="1" dirty="0">
              <a:solidFill>
                <a:srgbClr val="000000"/>
              </a:solidFill>
              <a:cs typeface="Arial" charset="0"/>
            </a:endParaRPr>
          </a:p>
          <a:p>
            <a:pPr lvl="1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b="1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942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2" r="66315"/>
          <a:stretch>
            <a:fillRect/>
          </a:stretch>
        </p:blipFill>
        <p:spPr bwMode="auto">
          <a:xfrm>
            <a:off x="3854450" y="981075"/>
            <a:ext cx="1584325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93877"/>
            <a:ext cx="4104456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ＭＳ Ｐゴシック" charset="0"/>
                <a:cs typeface="ＭＳ Ｐゴシック" charset="0"/>
              </a:rPr>
              <a:t>Modern Academia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348038" y="3644900"/>
            <a:ext cx="22193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http://commons.wikimedia.org</a:t>
            </a:r>
          </a:p>
        </p:txBody>
      </p:sp>
      <p:pic>
        <p:nvPicPr>
          <p:cNvPr id="3277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125538"/>
            <a:ext cx="1560512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8" y="4365625"/>
            <a:ext cx="2328862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17550"/>
            <a:ext cx="2214562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4" r="13522" b="38737"/>
          <a:stretch>
            <a:fillRect/>
          </a:stretch>
        </p:blipFill>
        <p:spPr bwMode="auto">
          <a:xfrm>
            <a:off x="4211638" y="908050"/>
            <a:ext cx="1008062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47"/>
          <a:stretch>
            <a:fillRect/>
          </a:stretch>
        </p:blipFill>
        <p:spPr bwMode="auto">
          <a:xfrm>
            <a:off x="6384925" y="2976563"/>
            <a:ext cx="1487488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4" descr="CIMG505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4202113"/>
            <a:ext cx="3419476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8" y="3973513"/>
            <a:ext cx="3055937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706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/>
          <p:cNvSpPr txBox="1">
            <a:spLocks/>
          </p:cNvSpPr>
          <p:nvPr/>
        </p:nvSpPr>
        <p:spPr bwMode="auto">
          <a:xfrm>
            <a:off x="152400" y="990600"/>
            <a:ext cx="9144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376092"/>
                </a:solidFill>
              </a:rPr>
              <a:t>    </a:t>
            </a:r>
            <a:r>
              <a:rPr lang="en-US" sz="3600" b="1" dirty="0" smtClean="0">
                <a:solidFill>
                  <a:srgbClr val="376092"/>
                </a:solidFill>
              </a:rPr>
              <a:t>The traditional way of pursuing Strategic Research and Innovation…</a:t>
            </a:r>
            <a:endParaRPr lang="en-US" sz="3600" b="1" dirty="0">
              <a:solidFill>
                <a:srgbClr val="376092"/>
              </a:solidFill>
            </a:endParaRPr>
          </a:p>
        </p:txBody>
      </p:sp>
      <p:pic>
        <p:nvPicPr>
          <p:cNvPr id="132098" name="Picture 12" descr="banner-logo+tex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Content Placeholder 2"/>
          <p:cNvSpPr txBox="1">
            <a:spLocks/>
          </p:cNvSpPr>
          <p:nvPr/>
        </p:nvSpPr>
        <p:spPr bwMode="auto">
          <a:xfrm>
            <a:off x="457200" y="2422525"/>
            <a:ext cx="85185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2301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025525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627062" indent="-51435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rgbClr val="000000"/>
                </a:solidFill>
                <a:cs typeface="Arial" charset="0"/>
              </a:rPr>
              <a:t>Open Call, Peer Reviewed Funding Agency Call for Proposals</a:t>
            </a:r>
          </a:p>
          <a:p>
            <a:pPr marL="627062" indent="-51435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rgbClr val="000000"/>
                </a:solidFill>
                <a:cs typeface="Arial" charset="0"/>
              </a:rPr>
              <a:t>Selection based on Academic Excellence</a:t>
            </a:r>
          </a:p>
          <a:p>
            <a:pPr marL="627062" indent="-51435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rgbClr val="000000"/>
                </a:solidFill>
                <a:cs typeface="Arial" charset="0"/>
              </a:rPr>
              <a:t>Seek industry “matching” to demonstrate road to commercialization and relevance of research</a:t>
            </a:r>
            <a:endParaRPr lang="en-US" sz="2800" b="1" dirty="0">
              <a:solidFill>
                <a:srgbClr val="000000"/>
              </a:solidFill>
              <a:cs typeface="Arial" charset="0"/>
            </a:endParaRPr>
          </a:p>
          <a:p>
            <a:pPr lvl="1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b="1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054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/>
          <a:stretch>
            <a:fillRect/>
          </a:stretch>
        </p:blipFill>
        <p:spPr bwMode="auto">
          <a:xfrm>
            <a:off x="179388" y="1484313"/>
            <a:ext cx="79152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215062"/>
            <a:ext cx="691276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ＭＳ Ｐゴシック" charset="0"/>
                <a:cs typeface="ＭＳ Ｐゴシック" charset="0"/>
              </a:rPr>
              <a:t>Modern Networks</a:t>
            </a:r>
          </a:p>
        </p:txBody>
      </p:sp>
      <p:pic>
        <p:nvPicPr>
          <p:cNvPr id="3379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2" r="66315"/>
          <a:stretch>
            <a:fillRect/>
          </a:stretch>
        </p:blipFill>
        <p:spPr bwMode="auto">
          <a:xfrm>
            <a:off x="3476625" y="1344613"/>
            <a:ext cx="66040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4" r="13522" b="38737"/>
          <a:stretch>
            <a:fillRect/>
          </a:stretch>
        </p:blipFill>
        <p:spPr bwMode="auto">
          <a:xfrm>
            <a:off x="3578225" y="1189038"/>
            <a:ext cx="54292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3068638"/>
            <a:ext cx="1581151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88" y="3146425"/>
            <a:ext cx="1560512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347913"/>
            <a:ext cx="1223962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868863"/>
            <a:ext cx="11334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952875"/>
            <a:ext cx="1239838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5" y="1611313"/>
            <a:ext cx="18208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9" descr="BU005259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5589588"/>
            <a:ext cx="112871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20" descr="BU005290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149725"/>
            <a:ext cx="112553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21" descr="AA05381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2781300"/>
            <a:ext cx="1692275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4624388"/>
            <a:ext cx="10001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88" y="1773238"/>
            <a:ext cx="149542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753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215062"/>
            <a:ext cx="691276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ＭＳ Ｐゴシック" charset="0"/>
                <a:cs typeface="ＭＳ Ｐゴシック" charset="0"/>
              </a:rPr>
              <a:t>Modern Networks – Open Innovation</a:t>
            </a:r>
          </a:p>
        </p:txBody>
      </p:sp>
      <p:pic>
        <p:nvPicPr>
          <p:cNvPr id="348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1357313"/>
            <a:ext cx="5581650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955675"/>
            <a:ext cx="15462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4365625"/>
            <a:ext cx="96202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7813" y="4241800"/>
            <a:ext cx="896937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13" y="5132388"/>
            <a:ext cx="906462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2" r="66315"/>
          <a:stretch>
            <a:fillRect/>
          </a:stretch>
        </p:blipFill>
        <p:spPr bwMode="auto">
          <a:xfrm>
            <a:off x="3854450" y="981075"/>
            <a:ext cx="6604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4" r="13522" b="38737"/>
          <a:stretch>
            <a:fillRect/>
          </a:stretch>
        </p:blipFill>
        <p:spPr bwMode="auto">
          <a:xfrm>
            <a:off x="3952875" y="889000"/>
            <a:ext cx="508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2" descr="j0185206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693863"/>
            <a:ext cx="1330325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2" r="66315"/>
          <a:stretch>
            <a:fillRect/>
          </a:stretch>
        </p:blipFill>
        <p:spPr bwMode="auto">
          <a:xfrm>
            <a:off x="2898775" y="1357313"/>
            <a:ext cx="2036763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CC00090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25" y="2243138"/>
            <a:ext cx="7794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4" r="13522" b="38737"/>
          <a:stretch>
            <a:fillRect/>
          </a:stretch>
        </p:blipFill>
        <p:spPr bwMode="auto">
          <a:xfrm>
            <a:off x="3306763" y="1171575"/>
            <a:ext cx="135255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A002807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8" y="704850"/>
            <a:ext cx="128587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747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2" descr="banner-logo+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990600"/>
            <a:ext cx="8229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4F81BD">
                    <a:lumMod val="75000"/>
                  </a:srgbClr>
                </a:solidFill>
                <a:latin typeface="Arial"/>
                <a:ea typeface="ＭＳ Ｐゴシック" pitchFamily="34" charset="-128"/>
                <a:cs typeface="Arial"/>
              </a:rPr>
              <a:t>What is Intellectual Property to a Scientist?</a:t>
            </a:r>
            <a:endParaRPr lang="en-US" sz="3600" b="1" dirty="0">
              <a:solidFill>
                <a:srgbClr val="4F81BD">
                  <a:lumMod val="75000"/>
                </a:srgbClr>
              </a:solidFill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36867" name="Content Placeholder 2"/>
          <p:cNvSpPr txBox="1">
            <a:spLocks/>
          </p:cNvSpPr>
          <p:nvPr/>
        </p:nvSpPr>
        <p:spPr bwMode="auto">
          <a:xfrm>
            <a:off x="405203" y="2291127"/>
            <a:ext cx="886649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0838" indent="-3508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0838" indent="-3508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5143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</a:pPr>
            <a:r>
              <a:rPr lang="en-US" sz="2800" b="1" dirty="0" smtClean="0">
                <a:solidFill>
                  <a:prstClr val="black"/>
                </a:solidFill>
                <a:cs typeface="Geneva" charset="0"/>
              </a:rPr>
              <a:t>Service (computer code, </a:t>
            </a:r>
            <a:r>
              <a:rPr lang="en-US" sz="2800" b="1" dirty="0" err="1" smtClean="0">
                <a:solidFill>
                  <a:prstClr val="black"/>
                </a:solidFill>
                <a:cs typeface="Geneva" charset="0"/>
              </a:rPr>
              <a:t>facebook</a:t>
            </a:r>
            <a:r>
              <a:rPr lang="en-US" sz="2800" b="1" dirty="0" smtClean="0">
                <a:solidFill>
                  <a:prstClr val="black"/>
                </a:solidFill>
                <a:cs typeface="Geneva" charset="0"/>
              </a:rPr>
              <a:t>)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</a:pPr>
            <a:r>
              <a:rPr lang="en-US" sz="2800" b="1" dirty="0" smtClean="0">
                <a:solidFill>
                  <a:prstClr val="black"/>
                </a:solidFill>
                <a:cs typeface="Geneva" charset="0"/>
              </a:rPr>
              <a:t>Widget (IT sector (Blackberry), </a:t>
            </a:r>
            <a:r>
              <a:rPr lang="en-US" sz="2800" b="1" dirty="0" err="1" smtClean="0">
                <a:solidFill>
                  <a:prstClr val="black"/>
                </a:solidFill>
                <a:cs typeface="Geneva" charset="0"/>
              </a:rPr>
              <a:t>Pharma</a:t>
            </a:r>
            <a:r>
              <a:rPr lang="en-US" sz="2800" b="1" dirty="0" smtClean="0">
                <a:solidFill>
                  <a:prstClr val="black"/>
                </a:solidFill>
                <a:cs typeface="Geneva" charset="0"/>
              </a:rPr>
              <a:t> (vaccine</a:t>
            </a:r>
            <a:r>
              <a:rPr lang="en-US" sz="2800" b="1" dirty="0" smtClean="0">
                <a:solidFill>
                  <a:prstClr val="black"/>
                </a:solidFill>
                <a:cs typeface="Geneva" charset="0"/>
              </a:rPr>
              <a:t>),    New crop varieties</a:t>
            </a:r>
            <a:endParaRPr lang="en-US" sz="2800" b="1" dirty="0" smtClean="0">
              <a:solidFill>
                <a:prstClr val="black"/>
              </a:solidFill>
              <a:cs typeface="Geneva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</a:pPr>
            <a:r>
              <a:rPr lang="en-US" sz="2800" b="1" dirty="0" smtClean="0">
                <a:solidFill>
                  <a:prstClr val="black"/>
                </a:solidFill>
                <a:cs typeface="Geneva" charset="0"/>
              </a:rPr>
              <a:t>Process (Clark Hot Water Extraction)</a:t>
            </a:r>
            <a:endParaRPr lang="en-US" sz="2800" b="1" dirty="0">
              <a:solidFill>
                <a:prstClr val="black"/>
              </a:solidFill>
              <a:cs typeface="Geneva" charset="0"/>
            </a:endParaRPr>
          </a:p>
          <a:p>
            <a:pPr lvl="1" eaLnBrk="1" fontAlgn="base" hangingPunct="1">
              <a:lnSpc>
                <a:spcPct val="90000"/>
              </a:lnSpc>
              <a:spcBef>
                <a:spcPts val="725"/>
              </a:spcBef>
              <a:spcAft>
                <a:spcPct val="0"/>
              </a:spcAft>
            </a:pPr>
            <a:endParaRPr lang="en-US" sz="1200" dirty="0">
              <a:solidFill>
                <a:prstClr val="black"/>
              </a:solidFill>
              <a:cs typeface="Geneva" charset="0"/>
            </a:endParaRPr>
          </a:p>
          <a:p>
            <a:pPr lvl="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2600" dirty="0">
              <a:solidFill>
                <a:srgbClr val="0000FF"/>
              </a:solidFill>
              <a:latin typeface="Calibri" charset="0"/>
              <a:cs typeface="Genev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7313" y="4389438"/>
            <a:ext cx="3429000" cy="1919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869" name="TextBox 8"/>
          <p:cNvSpPr txBox="1">
            <a:spLocks noChangeArrowheads="1"/>
          </p:cNvSpPr>
          <p:nvPr/>
        </p:nvSpPr>
        <p:spPr bwMode="auto">
          <a:xfrm>
            <a:off x="34925" y="6524625"/>
            <a:ext cx="62658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CA" sz="1200" i="1">
                <a:solidFill>
                  <a:prstClr val="black"/>
                </a:solidFill>
                <a:cs typeface="Arial" charset="0"/>
              </a:rPr>
              <a:t>Source: Photo </a:t>
            </a:r>
            <a:r>
              <a:rPr lang="en-US" sz="1200" i="1">
                <a:solidFill>
                  <a:prstClr val="black"/>
                </a:solidFill>
                <a:cs typeface="Arial" charset="0"/>
              </a:rPr>
              <a:t>http://blogs.tnr.com/tnr/blogs/environmentandenergy/greencrude.jpg</a:t>
            </a:r>
          </a:p>
        </p:txBody>
      </p:sp>
      <p:sp>
        <p:nvSpPr>
          <p:cNvPr id="36870" name="Slide Number Placeholder 9"/>
          <p:cNvSpPr txBox="1">
            <a:spLocks/>
          </p:cNvSpPr>
          <p:nvPr/>
        </p:nvSpPr>
        <p:spPr bwMode="auto">
          <a:xfrm>
            <a:off x="6913563" y="64817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29CDA755-8A01-4B4C-96B7-B3DB29F31D75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22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292007"/>
            <a:ext cx="6552728" cy="5847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ＭＳ Ｐゴシック" charset="0"/>
                <a:cs typeface="ＭＳ Ｐゴシック" charset="0"/>
              </a:rPr>
              <a:t>Research Transition Offices</a:t>
            </a:r>
          </a:p>
        </p:txBody>
      </p:sp>
      <p:pic>
        <p:nvPicPr>
          <p:cNvPr id="3584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17588"/>
            <a:ext cx="2867025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252913"/>
            <a:ext cx="20891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268413"/>
            <a:ext cx="3557588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3933825"/>
            <a:ext cx="3954463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3203575" y="3656013"/>
            <a:ext cx="22209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rPr>
              <a:t>http://commons.wikimedia.org</a:t>
            </a:r>
          </a:p>
        </p:txBody>
      </p:sp>
      <p:pic>
        <p:nvPicPr>
          <p:cNvPr id="3584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2" r="66315"/>
          <a:stretch>
            <a:fillRect/>
          </a:stretch>
        </p:blipFill>
        <p:spPr bwMode="auto">
          <a:xfrm>
            <a:off x="3635375" y="1039813"/>
            <a:ext cx="1431925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4" r="13522" b="38737"/>
          <a:stretch>
            <a:fillRect/>
          </a:stretch>
        </p:blipFill>
        <p:spPr bwMode="auto">
          <a:xfrm>
            <a:off x="3851275" y="865188"/>
            <a:ext cx="1008063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017588"/>
            <a:ext cx="75406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1104900"/>
            <a:ext cx="37941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496" y="6404273"/>
            <a:ext cx="922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“The more you have failed, the more investible you are…??!!”</a:t>
            </a:r>
            <a:endParaRPr 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8066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/>
          <p:cNvSpPr txBox="1">
            <a:spLocks/>
          </p:cNvSpPr>
          <p:nvPr/>
        </p:nvSpPr>
        <p:spPr bwMode="auto">
          <a:xfrm>
            <a:off x="152400" y="990600"/>
            <a:ext cx="9144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376092"/>
                </a:solidFill>
              </a:rPr>
              <a:t>Issues with traditional Strategic Research and Innovation…</a:t>
            </a:r>
            <a:endParaRPr lang="en-US" sz="3600" b="1" dirty="0">
              <a:solidFill>
                <a:srgbClr val="376092"/>
              </a:solidFill>
            </a:endParaRPr>
          </a:p>
        </p:txBody>
      </p:sp>
      <p:pic>
        <p:nvPicPr>
          <p:cNvPr id="132098" name="Picture 12" descr="banner-logo+tex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Content Placeholder 2"/>
          <p:cNvSpPr txBox="1">
            <a:spLocks/>
          </p:cNvSpPr>
          <p:nvPr/>
        </p:nvSpPr>
        <p:spPr bwMode="auto">
          <a:xfrm>
            <a:off x="393700" y="2152649"/>
            <a:ext cx="8518525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2301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025525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627062" indent="-51435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rgbClr val="000000"/>
                </a:solidFill>
                <a:cs typeface="Arial" charset="0"/>
              </a:rPr>
              <a:t>Pit academics against each other</a:t>
            </a:r>
          </a:p>
          <a:p>
            <a:pPr marL="627062" indent="-51435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rgbClr val="000000"/>
                </a:solidFill>
                <a:cs typeface="Arial" charset="0"/>
              </a:rPr>
              <a:t>Harass industry partners at too early of a stage</a:t>
            </a:r>
          </a:p>
          <a:p>
            <a:pPr marL="627062" indent="-51435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rgbClr val="000000"/>
                </a:solidFill>
                <a:cs typeface="Arial" charset="0"/>
              </a:rPr>
              <a:t>Never see key strategic projects of industry partners</a:t>
            </a:r>
          </a:p>
          <a:p>
            <a:pPr marL="627062" indent="-51435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rgbClr val="000000"/>
                </a:solidFill>
                <a:cs typeface="Arial" charset="0"/>
              </a:rPr>
              <a:t>Negotiate value of research to industry before value assessed</a:t>
            </a:r>
          </a:p>
          <a:p>
            <a:pPr marL="627062" indent="-51435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rgbClr val="000000"/>
                </a:solidFill>
                <a:cs typeface="Arial" charset="0"/>
              </a:rPr>
              <a:t>Lose regional leverage over industry (if large) before even starting program</a:t>
            </a:r>
            <a:endParaRPr lang="en-US" sz="2800" b="1" dirty="0">
              <a:solidFill>
                <a:srgbClr val="000000"/>
              </a:solidFill>
              <a:cs typeface="Arial" charset="0"/>
            </a:endParaRPr>
          </a:p>
          <a:p>
            <a:pPr lvl="1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b="1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040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nner-logo+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6376" b="5703"/>
          <a:stretch/>
        </p:blipFill>
        <p:spPr>
          <a:xfrm>
            <a:off x="0" y="686872"/>
            <a:ext cx="9144000" cy="349180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6660232" y="1844824"/>
            <a:ext cx="432048" cy="4320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80458" y="1506006"/>
            <a:ext cx="1159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Edmonton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680"/>
            <a:ext cx="4644008" cy="3034085"/>
          </a:xfrm>
          <a:prstGeom prst="rect">
            <a:avLst/>
          </a:prstGeom>
        </p:spPr>
      </p:pic>
      <p:pic>
        <p:nvPicPr>
          <p:cNvPr id="6146" name="Picture 2" descr="https://tse1.mm.bing.net/th?&amp;id=HN.607998091858281226&amp;w=300&amp;h=300&amp;c=0&amp;pid=1.9&amp;rs=0&amp;p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933" y="4178679"/>
            <a:ext cx="4506067" cy="303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453" y="4201924"/>
            <a:ext cx="2456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Summer: +30</a:t>
            </a:r>
            <a:r>
              <a:rPr lang="en-US" sz="2800" baseline="30000" dirty="0" smtClean="0">
                <a:solidFill>
                  <a:prstClr val="black"/>
                </a:solidFill>
              </a:rPr>
              <a:t>o</a:t>
            </a:r>
            <a:r>
              <a:rPr lang="en-US" sz="2800" dirty="0" smtClean="0">
                <a:solidFill>
                  <a:prstClr val="black"/>
                </a:solidFill>
              </a:rPr>
              <a:t>C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0478" y="6325900"/>
            <a:ext cx="2162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Winter: -30</a:t>
            </a:r>
            <a:r>
              <a:rPr lang="en-US" sz="2800" baseline="30000" dirty="0" smtClean="0">
                <a:solidFill>
                  <a:prstClr val="black"/>
                </a:solidFill>
              </a:rPr>
              <a:t>o</a:t>
            </a:r>
            <a:r>
              <a:rPr lang="en-US" sz="2800" dirty="0" smtClean="0">
                <a:solidFill>
                  <a:prstClr val="black"/>
                </a:solidFill>
              </a:rPr>
              <a:t>C</a:t>
            </a:r>
            <a:endParaRPr lang="en-US" sz="2800" dirty="0">
              <a:solidFill>
                <a:prstClr val="black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-36512" y="4180144"/>
            <a:ext cx="92170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236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2" descr="banner-logo+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2" name="Title 1"/>
          <p:cNvSpPr txBox="1">
            <a:spLocks/>
          </p:cNvSpPr>
          <p:nvPr/>
        </p:nvSpPr>
        <p:spPr bwMode="auto">
          <a:xfrm>
            <a:off x="457200" y="990600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1" dirty="0" smtClean="0">
                <a:solidFill>
                  <a:srgbClr val="376092"/>
                </a:solidFill>
                <a:ea typeface="MS PGothic" charset="0"/>
                <a:cs typeface="MS PGothic" charset="0"/>
              </a:rPr>
              <a:t>RECENT HISTORY OF BIOINDUSTRIALS</a:t>
            </a:r>
            <a:endParaRPr lang="en-US" sz="2800" b="1" dirty="0">
              <a:solidFill>
                <a:srgbClr val="604A7B"/>
              </a:solidFill>
              <a:ea typeface="MS PGothic" charset="0"/>
              <a:cs typeface="MS PGothic" charset="0"/>
            </a:endParaRPr>
          </a:p>
          <a:p>
            <a:endParaRPr lang="en-US" sz="3200" b="1" dirty="0">
              <a:solidFill>
                <a:srgbClr val="376092"/>
              </a:solidFill>
              <a:ea typeface="MS PGothic" charset="0"/>
              <a:cs typeface="MS PGothic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74055" y="1630363"/>
            <a:ext cx="8229600" cy="4525962"/>
          </a:xfrm>
          <a:prstGeom prst="rect">
            <a:avLst/>
          </a:prstGeom>
        </p:spPr>
        <p:txBody>
          <a:bodyPr/>
          <a:lstStyle/>
          <a:p>
            <a:pPr marL="82550" indent="-82550" algn="just" eaLnBrk="0" hangingPunct="0">
              <a:lnSpc>
                <a:spcPct val="90000"/>
              </a:lnSpc>
              <a:spcBef>
                <a:spcPts val="725"/>
              </a:spcBef>
              <a:buFont typeface="Arial" pitchFamily="34" charset="0"/>
              <a:buNone/>
              <a:defRPr/>
            </a:pPr>
            <a:endParaRPr lang="en-US" sz="800" dirty="0">
              <a:latin typeface="+mn-lt"/>
              <a:ea typeface="ヒラギノ角ゴ Pro W3" pitchFamily="-108" charset="-128"/>
              <a:cs typeface="Geneva" pitchFamily="-108" charset="0"/>
            </a:endParaRPr>
          </a:p>
          <a:p>
            <a:pPr marL="82550" indent="-82550" eaLnBrk="0" hangingPunct="0">
              <a:lnSpc>
                <a:spcPct val="90000"/>
              </a:lnSpc>
              <a:spcBef>
                <a:spcPts val="725"/>
              </a:spcBef>
              <a:defRPr/>
            </a:pPr>
            <a:r>
              <a:rPr lang="en-US" sz="3600" b="1" dirty="0" smtClean="0">
                <a:latin typeface="Arial" pitchFamily="34" charset="0"/>
                <a:ea typeface="ヒラギノ角ゴ Pro W3" pitchFamily="-108" charset="-128"/>
                <a:cs typeface="Arial" pitchFamily="34" charset="0"/>
              </a:rPr>
              <a:t>2000-2006:</a:t>
            </a:r>
            <a:endParaRPr lang="en-US" sz="3600" b="1" dirty="0">
              <a:latin typeface="Arial" pitchFamily="34" charset="0"/>
              <a:ea typeface="ヒラギノ角ゴ Pro W3" pitchFamily="-108" charset="-128"/>
              <a:cs typeface="Arial" pitchFamily="34" charset="0"/>
            </a:endParaRPr>
          </a:p>
          <a:p>
            <a:pPr marL="633413" lvl="1" indent="-233363" eaLnBrk="0" hangingPunct="0">
              <a:lnSpc>
                <a:spcPct val="90000"/>
              </a:lnSpc>
              <a:spcBef>
                <a:spcPts val="725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latin typeface="Arial" pitchFamily="34" charset="0"/>
                <a:ea typeface="ヒラギノ角ゴ Pro W3" pitchFamily="-108" charset="-128"/>
                <a:cs typeface="Arial" pitchFamily="34" charset="0"/>
              </a:rPr>
              <a:t>Hope for new value for Agriculture and Forestry</a:t>
            </a:r>
            <a:endParaRPr lang="en-US" sz="3200" dirty="0">
              <a:latin typeface="Arial" pitchFamily="34" charset="0"/>
              <a:ea typeface="ヒラギノ角ゴ Pro W3" pitchFamily="-108" charset="-128"/>
              <a:cs typeface="Arial" pitchFamily="34" charset="0"/>
            </a:endParaRPr>
          </a:p>
          <a:p>
            <a:pPr marL="82550" indent="-82550" eaLnBrk="0" hangingPunct="0">
              <a:lnSpc>
                <a:spcPct val="90000"/>
              </a:lnSpc>
              <a:spcBef>
                <a:spcPts val="725"/>
              </a:spcBef>
              <a:defRPr/>
            </a:pPr>
            <a:r>
              <a:rPr lang="en-US" sz="3600" b="1" dirty="0" smtClean="0">
                <a:latin typeface="Arial" pitchFamily="34" charset="0"/>
                <a:ea typeface="ヒラギノ角ゴ Pro W3" pitchFamily="-108" charset="-128"/>
                <a:cs typeface="Arial" pitchFamily="34" charset="0"/>
              </a:rPr>
              <a:t>2003-2010:</a:t>
            </a:r>
            <a:endParaRPr lang="en-US" sz="3600" b="1" dirty="0">
              <a:latin typeface="Arial" pitchFamily="34" charset="0"/>
              <a:ea typeface="ヒラギノ角ゴ Pro W3" pitchFamily="-108" charset="-128"/>
              <a:cs typeface="Arial" pitchFamily="34" charset="0"/>
            </a:endParaRPr>
          </a:p>
          <a:p>
            <a:pPr marL="633413" lvl="1" indent="-233363" eaLnBrk="0" hangingPunct="0">
              <a:lnSpc>
                <a:spcPct val="90000"/>
              </a:lnSpc>
              <a:spcBef>
                <a:spcPts val="725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latin typeface="Arial" pitchFamily="34" charset="0"/>
                <a:ea typeface="ヒラギノ角ゴ Pro W3" pitchFamily="-108" charset="-128"/>
                <a:cs typeface="Arial" pitchFamily="34" charset="0"/>
              </a:rPr>
              <a:t>Antagonism with the Energy Sector</a:t>
            </a:r>
            <a:endParaRPr lang="en-US" sz="2800" dirty="0">
              <a:latin typeface="Candara" pitchFamily="34" charset="0"/>
              <a:ea typeface="ヒラギノ角ゴ Pro W3" pitchFamily="-108" charset="-128"/>
              <a:cs typeface="Geneva" pitchFamily="-108" charset="0"/>
            </a:endParaRPr>
          </a:p>
          <a:p>
            <a:pPr marL="82550" indent="-82550" eaLnBrk="0" hangingPunct="0">
              <a:lnSpc>
                <a:spcPct val="90000"/>
              </a:lnSpc>
              <a:spcBef>
                <a:spcPts val="725"/>
              </a:spcBef>
              <a:defRPr/>
            </a:pPr>
            <a:r>
              <a:rPr lang="en-US" sz="3600" b="1" dirty="0" smtClean="0">
                <a:latin typeface="Arial" pitchFamily="34" charset="0"/>
                <a:ea typeface="ヒラギノ角ゴ Pro W3" pitchFamily="-108" charset="-128"/>
                <a:cs typeface="Arial" pitchFamily="34" charset="0"/>
              </a:rPr>
              <a:t>2005-2007</a:t>
            </a:r>
            <a:endParaRPr lang="en-US" sz="3600" b="1" dirty="0">
              <a:latin typeface="Arial" pitchFamily="34" charset="0"/>
              <a:ea typeface="ヒラギノ角ゴ Pro W3" pitchFamily="-108" charset="-128"/>
              <a:cs typeface="Arial" pitchFamily="34" charset="0"/>
            </a:endParaRPr>
          </a:p>
          <a:p>
            <a:pPr marL="633413" lvl="1" indent="-233363" eaLnBrk="0" hangingPunct="0">
              <a:lnSpc>
                <a:spcPct val="90000"/>
              </a:lnSpc>
              <a:spcBef>
                <a:spcPts val="725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latin typeface="Arial" pitchFamily="34" charset="0"/>
                <a:ea typeface="ヒラギノ角ゴ Pro W3" pitchFamily="-108" charset="-128"/>
                <a:cs typeface="Arial" pitchFamily="34" charset="0"/>
              </a:rPr>
              <a:t>Provincial support and programming </a:t>
            </a:r>
          </a:p>
          <a:p>
            <a:pPr marL="633413" lvl="1" indent="-233363" eaLnBrk="0" hangingPunct="0">
              <a:lnSpc>
                <a:spcPct val="90000"/>
              </a:lnSpc>
              <a:spcBef>
                <a:spcPts val="725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latin typeface="Arial" pitchFamily="34" charset="0"/>
                <a:ea typeface="ヒラギノ角ゴ Pro W3" pitchFamily="-108" charset="-128"/>
                <a:cs typeface="Arial" pitchFamily="34" charset="0"/>
              </a:rPr>
              <a:t>(9 point energy plan)</a:t>
            </a:r>
            <a:endParaRPr lang="en-US" sz="3200" dirty="0">
              <a:latin typeface="Arial" pitchFamily="34" charset="0"/>
              <a:ea typeface="ヒラギノ角ゴ Pro W3" pitchFamily="-108" charset="-128"/>
              <a:cs typeface="Arial" pitchFamily="34" charset="0"/>
            </a:endParaRPr>
          </a:p>
          <a:p>
            <a:pPr marL="633413" lvl="1" indent="-233363" eaLnBrk="0" hangingPunct="0">
              <a:lnSpc>
                <a:spcPct val="90000"/>
              </a:lnSpc>
              <a:spcBef>
                <a:spcPts val="725"/>
              </a:spcBef>
              <a:buFont typeface="Arial" pitchFamily="34" charset="0"/>
              <a:buChar char="•"/>
              <a:defRPr/>
            </a:pPr>
            <a:endParaRPr lang="en-US" sz="2400" dirty="0" smtClean="0">
              <a:latin typeface="Arial" pitchFamily="34" charset="0"/>
              <a:ea typeface="ヒラギノ角ゴ Pro W3" pitchFamily="-108" charset="-128"/>
              <a:cs typeface="Arial" pitchFamily="34" charset="0"/>
            </a:endParaRPr>
          </a:p>
          <a:p>
            <a:pPr marL="633413" lvl="1" indent="-233363" eaLnBrk="0" hangingPunct="0">
              <a:lnSpc>
                <a:spcPct val="90000"/>
              </a:lnSpc>
              <a:spcBef>
                <a:spcPts val="725"/>
              </a:spcBef>
              <a:buFont typeface="Arial" pitchFamily="34" charset="0"/>
              <a:buChar char="•"/>
              <a:defRPr/>
            </a:pPr>
            <a:endParaRPr lang="en-US" sz="2400" dirty="0">
              <a:latin typeface="Arial" pitchFamily="34" charset="0"/>
              <a:ea typeface="ヒラギノ角ゴ Pro W3" pitchFamily="-108" charset="-128"/>
              <a:cs typeface="Arial" pitchFamily="34" charset="0"/>
            </a:endParaRPr>
          </a:p>
          <a:p>
            <a:pPr marL="482600" lvl="1" indent="-82550" eaLnBrk="0" hangingPunct="0">
              <a:lnSpc>
                <a:spcPct val="90000"/>
              </a:lnSpc>
              <a:spcBef>
                <a:spcPts val="725"/>
              </a:spcBef>
              <a:buFont typeface="Arial" pitchFamily="34" charset="0"/>
              <a:buNone/>
              <a:defRPr/>
            </a:pPr>
            <a:endParaRPr lang="en-US" sz="2000" dirty="0">
              <a:latin typeface="Candara" pitchFamily="34" charset="0"/>
              <a:ea typeface="ヒラギノ角ゴ Pro W3" pitchFamily="-108" charset="-128"/>
              <a:cs typeface="Geneva" pitchFamily="-108" charset="0"/>
            </a:endParaRPr>
          </a:p>
          <a:p>
            <a:pPr marL="82550" indent="-82550" algn="just" eaLnBrk="0" hangingPunct="0">
              <a:lnSpc>
                <a:spcPct val="90000"/>
              </a:lnSpc>
              <a:spcBef>
                <a:spcPts val="725"/>
              </a:spcBef>
              <a:buFont typeface="Arial" charset="0"/>
              <a:buChar char="•"/>
              <a:defRPr/>
            </a:pPr>
            <a:endParaRPr lang="en-US" sz="800" dirty="0">
              <a:latin typeface="Candara" pitchFamily="34" charset="0"/>
              <a:ea typeface="ヒラギノ角ゴ Pro W3" pitchFamily="-108" charset="-128"/>
              <a:cs typeface="Geneva" pitchFamily="-108" charset="0"/>
            </a:endParaRPr>
          </a:p>
        </p:txBody>
      </p:sp>
      <p:sp>
        <p:nvSpPr>
          <p:cNvPr id="97284" name="Slide Number Placeholder 9"/>
          <p:cNvSpPr txBox="1">
            <a:spLocks/>
          </p:cNvSpPr>
          <p:nvPr/>
        </p:nvSpPr>
        <p:spPr bwMode="auto">
          <a:xfrm>
            <a:off x="6913563" y="64817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9F827B0-DBCF-FC46-B053-8E462E90D4D3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20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955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2" descr="banner-logo+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2" name="Title 1"/>
          <p:cNvSpPr txBox="1">
            <a:spLocks/>
          </p:cNvSpPr>
          <p:nvPr/>
        </p:nvSpPr>
        <p:spPr bwMode="auto">
          <a:xfrm>
            <a:off x="457200" y="990600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1" dirty="0" smtClean="0">
                <a:solidFill>
                  <a:srgbClr val="376092"/>
                </a:solidFill>
                <a:ea typeface="MS PGothic" charset="0"/>
                <a:cs typeface="MS PGothic" charset="0"/>
              </a:rPr>
              <a:t>RECENT HISTORY OF BIOINDUSTRIALS</a:t>
            </a:r>
            <a:endParaRPr lang="en-US" sz="2800" b="1" dirty="0">
              <a:solidFill>
                <a:srgbClr val="604A7B"/>
              </a:solidFill>
              <a:ea typeface="MS PGothic" charset="0"/>
              <a:cs typeface="MS PGothic" charset="0"/>
            </a:endParaRPr>
          </a:p>
          <a:p>
            <a:endParaRPr lang="en-US" sz="3200" b="1" dirty="0">
              <a:solidFill>
                <a:srgbClr val="376092"/>
              </a:solidFill>
              <a:ea typeface="MS PGothic" charset="0"/>
              <a:cs typeface="MS PGothic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74055" y="1855366"/>
            <a:ext cx="8229600" cy="4525962"/>
          </a:xfrm>
          <a:prstGeom prst="rect">
            <a:avLst/>
          </a:prstGeom>
        </p:spPr>
        <p:txBody>
          <a:bodyPr/>
          <a:lstStyle/>
          <a:p>
            <a:pPr marL="82550" indent="-82550" eaLnBrk="0" hangingPunct="0">
              <a:lnSpc>
                <a:spcPct val="90000"/>
              </a:lnSpc>
              <a:spcBef>
                <a:spcPts val="725"/>
              </a:spcBef>
              <a:defRPr/>
            </a:pPr>
            <a:r>
              <a:rPr lang="en-US" sz="3600" b="1" dirty="0" smtClean="0">
                <a:latin typeface="Arial" pitchFamily="34" charset="0"/>
                <a:ea typeface="ヒラギノ角ゴ Pro W3" pitchFamily="-108" charset="-128"/>
                <a:cs typeface="Arial" pitchFamily="34" charset="0"/>
              </a:rPr>
              <a:t>2007-2009</a:t>
            </a:r>
            <a:endParaRPr lang="en-US" sz="3600" b="1" dirty="0">
              <a:latin typeface="Arial" pitchFamily="34" charset="0"/>
              <a:ea typeface="ヒラギノ角ゴ Pro W3" pitchFamily="-108" charset="-128"/>
              <a:cs typeface="Arial" pitchFamily="34" charset="0"/>
            </a:endParaRPr>
          </a:p>
          <a:p>
            <a:pPr marL="633413" lvl="1" indent="-233363" eaLnBrk="0" hangingPunct="0">
              <a:lnSpc>
                <a:spcPct val="90000"/>
              </a:lnSpc>
              <a:spcBef>
                <a:spcPts val="725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latin typeface="Arial" pitchFamily="34" charset="0"/>
                <a:ea typeface="ヒラギノ角ゴ Pro W3" pitchFamily="-108" charset="-128"/>
                <a:cs typeface="Arial" pitchFamily="34" charset="0"/>
              </a:rPr>
              <a:t>Financial Crash</a:t>
            </a:r>
          </a:p>
          <a:p>
            <a:pPr marL="82550" indent="-82550" eaLnBrk="0" hangingPunct="0">
              <a:lnSpc>
                <a:spcPct val="90000"/>
              </a:lnSpc>
              <a:spcBef>
                <a:spcPts val="725"/>
              </a:spcBef>
              <a:defRPr/>
            </a:pPr>
            <a:r>
              <a:rPr lang="en-US" sz="3600" b="1" dirty="0" smtClean="0">
                <a:latin typeface="Arial" pitchFamily="34" charset="0"/>
                <a:ea typeface="ヒラギノ角ゴ Pro W3" pitchFamily="-108" charset="-128"/>
                <a:cs typeface="Arial" pitchFamily="34" charset="0"/>
              </a:rPr>
              <a:t>2009-2010</a:t>
            </a:r>
            <a:endParaRPr lang="en-US" sz="3600" b="1" dirty="0">
              <a:latin typeface="Arial" pitchFamily="34" charset="0"/>
              <a:ea typeface="ヒラギノ角ゴ Pro W3" pitchFamily="-108" charset="-128"/>
              <a:cs typeface="Arial" pitchFamily="34" charset="0"/>
            </a:endParaRPr>
          </a:p>
          <a:p>
            <a:pPr marL="633413" lvl="1" indent="-233363" eaLnBrk="0" hangingPunct="0">
              <a:lnSpc>
                <a:spcPct val="90000"/>
              </a:lnSpc>
              <a:spcBef>
                <a:spcPts val="725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latin typeface="Arial" pitchFamily="34" charset="0"/>
                <a:ea typeface="ヒラギノ角ゴ Pro W3" pitchFamily="-108" charset="-128"/>
                <a:cs typeface="Arial" pitchFamily="34" charset="0"/>
              </a:rPr>
              <a:t>Renewed interest in sector</a:t>
            </a:r>
          </a:p>
          <a:p>
            <a:pPr marL="633413" lvl="1" indent="-233363" eaLnBrk="0" hangingPunct="0">
              <a:lnSpc>
                <a:spcPct val="90000"/>
              </a:lnSpc>
              <a:spcBef>
                <a:spcPts val="725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latin typeface="Arial" pitchFamily="34" charset="0"/>
                <a:ea typeface="ヒラギノ角ゴ Pro W3" pitchFamily="-108" charset="-128"/>
                <a:cs typeface="Arial" pitchFamily="34" charset="0"/>
              </a:rPr>
              <a:t>Refocus on </a:t>
            </a:r>
            <a:r>
              <a:rPr lang="en-US" sz="3200" dirty="0" err="1" smtClean="0">
                <a:latin typeface="Arial" pitchFamily="34" charset="0"/>
                <a:ea typeface="ヒラギノ角ゴ Pro W3" pitchFamily="-108" charset="-128"/>
                <a:cs typeface="Arial" pitchFamily="34" charset="0"/>
              </a:rPr>
              <a:t>biorefining</a:t>
            </a:r>
            <a:r>
              <a:rPr lang="en-US" sz="3200" dirty="0" smtClean="0">
                <a:latin typeface="Arial" pitchFamily="34" charset="0"/>
                <a:ea typeface="ヒラギノ角ゴ Pro W3" pitchFamily="-108" charset="-128"/>
                <a:cs typeface="Arial" pitchFamily="34" charset="0"/>
              </a:rPr>
              <a:t>/chemicals</a:t>
            </a:r>
          </a:p>
          <a:p>
            <a:pPr marL="82550" indent="-82550" eaLnBrk="0" hangingPunct="0">
              <a:lnSpc>
                <a:spcPct val="90000"/>
              </a:lnSpc>
              <a:spcBef>
                <a:spcPts val="725"/>
              </a:spcBef>
              <a:defRPr/>
            </a:pPr>
            <a:r>
              <a:rPr lang="en-US" sz="3600" b="1" dirty="0" smtClean="0">
                <a:latin typeface="Arial" pitchFamily="34" charset="0"/>
                <a:ea typeface="ヒラギノ角ゴ Pro W3" pitchFamily="-108" charset="-128"/>
                <a:cs typeface="Arial" pitchFamily="34" charset="0"/>
              </a:rPr>
              <a:t>2012-Current</a:t>
            </a:r>
          </a:p>
          <a:p>
            <a:pPr marL="633413" lvl="1" indent="-233363" eaLnBrk="0" hangingPunct="0">
              <a:lnSpc>
                <a:spcPct val="90000"/>
              </a:lnSpc>
              <a:spcBef>
                <a:spcPts val="725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latin typeface="Arial" pitchFamily="34" charset="0"/>
                <a:ea typeface="ヒラギノ角ゴ Pro W3" pitchFamily="-108" charset="-128"/>
                <a:cs typeface="Arial" pitchFamily="34" charset="0"/>
              </a:rPr>
              <a:t>Shale gas impact?</a:t>
            </a:r>
            <a:endParaRPr lang="en-US" sz="3200" dirty="0">
              <a:latin typeface="Arial" pitchFamily="34" charset="0"/>
              <a:ea typeface="ヒラギノ角ゴ Pro W3" pitchFamily="-108" charset="-128"/>
              <a:cs typeface="Arial" pitchFamily="34" charset="0"/>
            </a:endParaRPr>
          </a:p>
          <a:p>
            <a:pPr marL="482600" lvl="1" indent="-82550" eaLnBrk="0" hangingPunct="0">
              <a:lnSpc>
                <a:spcPct val="90000"/>
              </a:lnSpc>
              <a:spcBef>
                <a:spcPts val="725"/>
              </a:spcBef>
              <a:buFont typeface="Arial" pitchFamily="34" charset="0"/>
              <a:buNone/>
              <a:defRPr/>
            </a:pPr>
            <a:endParaRPr lang="en-US" dirty="0">
              <a:latin typeface="Candara" pitchFamily="34" charset="0"/>
              <a:ea typeface="ヒラギノ角ゴ Pro W3" pitchFamily="-108" charset="-128"/>
              <a:cs typeface="Geneva" pitchFamily="-108" charset="0"/>
            </a:endParaRPr>
          </a:p>
          <a:p>
            <a:pPr marL="82550" indent="-82550" algn="just" eaLnBrk="0" hangingPunct="0">
              <a:lnSpc>
                <a:spcPct val="90000"/>
              </a:lnSpc>
              <a:spcBef>
                <a:spcPts val="725"/>
              </a:spcBef>
              <a:buFont typeface="Arial" charset="0"/>
              <a:buChar char="•"/>
              <a:defRPr/>
            </a:pPr>
            <a:endParaRPr lang="en-US" sz="700" dirty="0">
              <a:latin typeface="Candara" pitchFamily="34" charset="0"/>
              <a:ea typeface="ヒラギノ角ゴ Pro W3" pitchFamily="-108" charset="-128"/>
              <a:cs typeface="Geneva" pitchFamily="-108" charset="0"/>
            </a:endParaRPr>
          </a:p>
        </p:txBody>
      </p:sp>
      <p:sp>
        <p:nvSpPr>
          <p:cNvPr id="97284" name="Slide Number Placeholder 9"/>
          <p:cNvSpPr txBox="1">
            <a:spLocks/>
          </p:cNvSpPr>
          <p:nvPr/>
        </p:nvSpPr>
        <p:spPr bwMode="auto">
          <a:xfrm>
            <a:off x="6913563" y="64817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9F827B0-DBCF-FC46-B053-8E462E90D4D3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21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603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12" descr="banner-logo+tex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Title 1"/>
          <p:cNvSpPr txBox="1">
            <a:spLocks/>
          </p:cNvSpPr>
          <p:nvPr/>
        </p:nvSpPr>
        <p:spPr bwMode="auto">
          <a:xfrm>
            <a:off x="457200" y="990600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376092"/>
                </a:solidFill>
                <a:cs typeface="Arial" charset="0"/>
              </a:rPr>
              <a:t>Stereotype </a:t>
            </a:r>
            <a:r>
              <a:rPr lang="en-US" sz="3600" b="1" dirty="0" smtClean="0">
                <a:solidFill>
                  <a:srgbClr val="376092"/>
                </a:solidFill>
                <a:cs typeface="Arial" charset="0"/>
              </a:rPr>
              <a:t>Visions of</a:t>
            </a:r>
          </a:p>
          <a:p>
            <a:r>
              <a:rPr lang="en-US" sz="3600" b="1" dirty="0" smtClean="0">
                <a:solidFill>
                  <a:srgbClr val="376092"/>
                </a:solidFill>
                <a:cs typeface="Arial" charset="0"/>
              </a:rPr>
              <a:t>the </a:t>
            </a:r>
            <a:r>
              <a:rPr lang="en-US" sz="3600" b="1" dirty="0" err="1" smtClean="0">
                <a:solidFill>
                  <a:srgbClr val="376092"/>
                </a:solidFill>
                <a:cs typeface="Arial" charset="0"/>
              </a:rPr>
              <a:t>bioindustries</a:t>
            </a:r>
            <a:endParaRPr lang="en-US" sz="3600" b="1" dirty="0">
              <a:solidFill>
                <a:srgbClr val="376092"/>
              </a:solidFill>
              <a:cs typeface="Arial" charset="0"/>
            </a:endParaRPr>
          </a:p>
        </p:txBody>
      </p:sp>
      <p:sp>
        <p:nvSpPr>
          <p:cNvPr id="135171" name="Content Placeholder 2"/>
          <p:cNvSpPr txBox="1">
            <a:spLocks/>
          </p:cNvSpPr>
          <p:nvPr/>
        </p:nvSpPr>
        <p:spPr bwMode="auto">
          <a:xfrm>
            <a:off x="95250" y="2492896"/>
            <a:ext cx="562768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38138" indent="-2254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>
              <a:spcBef>
                <a:spcPct val="20000"/>
              </a:spcBef>
              <a:buFont typeface="Arial" charset="0"/>
              <a:buChar char="•"/>
            </a:pPr>
            <a:r>
              <a:rPr lang="en-CA" sz="3200" dirty="0">
                <a:solidFill>
                  <a:srgbClr val="000000"/>
                </a:solidFill>
                <a:ea typeface="MS PGothic" charset="0"/>
                <a:cs typeface="MS PGothic" charset="0"/>
              </a:rPr>
              <a:t>We will replace petroleum</a:t>
            </a: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  <a:ea typeface="MS PGothic" charset="0"/>
                <a:cs typeface="MS PGothic" charset="0"/>
              </a:rPr>
              <a:t>We will augment petroleum</a:t>
            </a: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We will get policy that will impose us on petroleum</a:t>
            </a: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Calibri" charset="0"/>
                <a:ea typeface="MS PGothic" charset="0"/>
                <a:cs typeface="MS PGothic" charset="0"/>
              </a:rPr>
              <a:t>We will find a niche         (where they can’t find us)</a:t>
            </a: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688" y="1196975"/>
            <a:ext cx="2286000" cy="3265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File:Anacortes Refinery 31911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t="25000" r="13750" b="6343"/>
          <a:stretch>
            <a:fillRect/>
          </a:stretch>
        </p:blipFill>
        <p:spPr bwMode="auto">
          <a:xfrm>
            <a:off x="5538788" y="4471988"/>
            <a:ext cx="3263900" cy="209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5174" name="Rectangle 8"/>
          <p:cNvSpPr>
            <a:spLocks noChangeArrowheads="1"/>
          </p:cNvSpPr>
          <p:nvPr/>
        </p:nvSpPr>
        <p:spPr bwMode="auto">
          <a:xfrm>
            <a:off x="95250" y="6469063"/>
            <a:ext cx="2992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 i="1">
                <a:solidFill>
                  <a:srgbClr val="000000"/>
                </a:solidFill>
              </a:rPr>
              <a:t>Source: Top photo, Syncrude, 2010</a:t>
            </a:r>
          </a:p>
        </p:txBody>
      </p:sp>
      <p:sp>
        <p:nvSpPr>
          <p:cNvPr id="135175" name="Slide Number Placeholder 9"/>
          <p:cNvSpPr txBox="1">
            <a:spLocks/>
          </p:cNvSpPr>
          <p:nvPr/>
        </p:nvSpPr>
        <p:spPr bwMode="auto">
          <a:xfrm>
            <a:off x="6913563" y="64817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05F6F789-5A9D-654C-9CF3-CE9E0CD54D95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22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397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2" descr="banner-logo+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Title 1"/>
          <p:cNvSpPr txBox="1">
            <a:spLocks/>
          </p:cNvSpPr>
          <p:nvPr/>
        </p:nvSpPr>
        <p:spPr bwMode="auto">
          <a:xfrm>
            <a:off x="457200" y="692150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3600" b="1" smtClean="0">
                <a:solidFill>
                  <a:srgbClr val="376092"/>
                </a:solidFill>
              </a:rPr>
              <a:t>Current Industrial Infrastructure</a:t>
            </a:r>
          </a:p>
          <a:p>
            <a:pPr>
              <a:spcBef>
                <a:spcPct val="20000"/>
              </a:spcBef>
            </a:pPr>
            <a:r>
              <a:rPr lang="en-US" sz="2800" b="1" smtClean="0">
                <a:solidFill>
                  <a:srgbClr val="376092"/>
                </a:solidFill>
              </a:rPr>
              <a:t>Alberta Scenario - Pipeline</a:t>
            </a:r>
          </a:p>
        </p:txBody>
      </p:sp>
      <p:pic>
        <p:nvPicPr>
          <p:cNvPr id="7577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" b="4364"/>
          <a:stretch>
            <a:fillRect/>
          </a:stretch>
        </p:blipFill>
        <p:spPr bwMode="auto">
          <a:xfrm>
            <a:off x="250825" y="2565400"/>
            <a:ext cx="82391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Box 15"/>
          <p:cNvSpPr txBox="1">
            <a:spLocks noChangeArrowheads="1"/>
          </p:cNvSpPr>
          <p:nvPr/>
        </p:nvSpPr>
        <p:spPr bwMode="auto">
          <a:xfrm>
            <a:off x="179388" y="6392863"/>
            <a:ext cx="39576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200" i="1" smtClean="0">
                <a:solidFill>
                  <a:srgbClr val="000000"/>
                </a:solidFill>
              </a:rPr>
              <a:t>SO: Center for Energy (2010)</a:t>
            </a:r>
          </a:p>
        </p:txBody>
      </p:sp>
      <p:sp>
        <p:nvSpPr>
          <p:cNvPr id="75781" name="TextBox 7"/>
          <p:cNvSpPr txBox="1">
            <a:spLocks noChangeArrowheads="1"/>
          </p:cNvSpPr>
          <p:nvPr/>
        </p:nvSpPr>
        <p:spPr bwMode="auto">
          <a:xfrm>
            <a:off x="457200" y="1793875"/>
            <a:ext cx="7997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800" smtClean="0">
                <a:solidFill>
                  <a:srgbClr val="000000"/>
                </a:solidFill>
              </a:rPr>
              <a:t>The Alberta “hub” includes 392,608 kilometres of pipeline that</a:t>
            </a:r>
          </a:p>
          <a:p>
            <a:pPr eaLnBrk="1" hangingPunct="1"/>
            <a:r>
              <a:rPr lang="en-CA" sz="1800" smtClean="0">
                <a:solidFill>
                  <a:srgbClr val="000000"/>
                </a:solidFill>
              </a:rPr>
              <a:t>deliver oil and gas to markets in Canada and the U.S (Alberta Energy)</a:t>
            </a:r>
          </a:p>
        </p:txBody>
      </p:sp>
      <p:sp>
        <p:nvSpPr>
          <p:cNvPr id="9" name="Rectangle 8"/>
          <p:cNvSpPr/>
          <p:nvPr/>
        </p:nvSpPr>
        <p:spPr>
          <a:xfrm>
            <a:off x="4932363" y="3357563"/>
            <a:ext cx="1152525" cy="1079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 r="35983"/>
          <a:stretch>
            <a:fillRect/>
          </a:stretch>
        </p:blipFill>
        <p:spPr bwMode="auto">
          <a:xfrm>
            <a:off x="6713538" y="2565400"/>
            <a:ext cx="2466975" cy="3513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784" name="Slide Number Placeholder 9"/>
          <p:cNvSpPr txBox="1">
            <a:spLocks/>
          </p:cNvSpPr>
          <p:nvPr/>
        </p:nvSpPr>
        <p:spPr bwMode="auto">
          <a:xfrm>
            <a:off x="6913563" y="64817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DF095A42-84EC-114B-BE1C-A1EAC411E3D8}" type="slidenum">
              <a:rPr lang="en-US" sz="1200" smtClean="0">
                <a:solidFill>
                  <a:srgbClr val="898989"/>
                </a:solidFill>
                <a:latin typeface="Calibri" charset="0"/>
              </a:rPr>
              <a:pPr algn="r" eaLnBrk="1" hangingPunct="1"/>
              <a:t>23</a:t>
            </a:fld>
            <a:endParaRPr lang="en-US" sz="1200" smtClean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371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51E05D-FC24-3045-BF78-948F82942159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06499" name="Picture 2" descr="C:\WINDOWS\Desktop\U of 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749925"/>
            <a:ext cx="11525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"/>
            <a:ext cx="320040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Rectangle 8"/>
          <p:cNvSpPr>
            <a:spLocks noChangeArrowheads="1"/>
          </p:cNvSpPr>
          <p:nvPr/>
        </p:nvSpPr>
        <p:spPr bwMode="auto">
          <a:xfrm>
            <a:off x="4800600" y="6583363"/>
            <a:ext cx="33035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solidFill>
                  <a:srgbClr val="800080"/>
                </a:solidFill>
              </a:rPr>
              <a:t>http://www.syncrude.com/syn_library/images.html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650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457700"/>
            <a:ext cx="3429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3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33400"/>
            <a:ext cx="2960688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029200"/>
            <a:ext cx="12954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6505" name="Object 14"/>
          <p:cNvGraphicFramePr>
            <a:graphicFrameLocks noChangeAspect="1"/>
          </p:cNvGraphicFramePr>
          <p:nvPr/>
        </p:nvGraphicFramePr>
        <p:xfrm>
          <a:off x="838200" y="2895600"/>
          <a:ext cx="3733800" cy="1341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59" name="Image" r:id="rId8" imgW="1828800" imgH="914400" progId="">
                  <p:embed/>
                </p:oleObj>
              </mc:Choice>
              <mc:Fallback>
                <p:oleObj name="Image" r:id="rId8" imgW="1828800" imgH="914400" progId="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895600"/>
                        <a:ext cx="3733800" cy="1341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9063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accent1"/>
                </a:solidFill>
                <a:latin typeface="Calibri" charset="0"/>
              </a:rPr>
              <a:t>Seizing the Opportunity</a:t>
            </a:r>
            <a:br>
              <a:rPr lang="en-US" sz="4000">
                <a:solidFill>
                  <a:schemeClr val="accent1"/>
                </a:solidFill>
                <a:latin typeface="Calibri" charset="0"/>
              </a:rPr>
            </a:br>
            <a:r>
              <a:rPr lang="en-US" sz="4000" b="1">
                <a:solidFill>
                  <a:schemeClr val="bg1"/>
                </a:solidFill>
                <a:latin typeface="Calibri" charset="0"/>
              </a:rPr>
              <a:t>Petrochemicals as a Model</a:t>
            </a:r>
          </a:p>
        </p:txBody>
      </p:sp>
      <p:sp>
        <p:nvSpPr>
          <p:cNvPr id="107522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4925" y="1412875"/>
            <a:ext cx="9109075" cy="13287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>
                <a:latin typeface="Calibri" charset="0"/>
              </a:rPr>
              <a:t>Majority of fuels and industrial chemicals are currently derived from crude oil refining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>
                <a:latin typeface="Calibri" charset="0"/>
              </a:rPr>
              <a:t>Large scale natural gas conversion to liquids by 2010</a:t>
            </a:r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1785938" y="3900488"/>
            <a:ext cx="1109662" cy="3460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prstClr val="black"/>
                </a:solidFill>
                <a:ea typeface="+mn-ea"/>
                <a:cs typeface="+mn-cs"/>
              </a:rPr>
              <a:t>Crude Oil</a:t>
            </a:r>
          </a:p>
        </p:txBody>
      </p:sp>
      <p:sp>
        <p:nvSpPr>
          <p:cNvPr id="49157" name="Text Box 6"/>
          <p:cNvSpPr txBox="1">
            <a:spLocks noChangeArrowheads="1"/>
          </p:cNvSpPr>
          <p:nvPr/>
        </p:nvSpPr>
        <p:spPr bwMode="auto">
          <a:xfrm>
            <a:off x="1941513" y="5373688"/>
            <a:ext cx="1335087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prstClr val="black"/>
                </a:solidFill>
                <a:ea typeface="+mn-ea"/>
                <a:cs typeface="+mn-cs"/>
              </a:rPr>
              <a:t>Natural Gas</a:t>
            </a:r>
          </a:p>
        </p:txBody>
      </p:sp>
      <p:sp>
        <p:nvSpPr>
          <p:cNvPr id="49158" name="Text Box 7"/>
          <p:cNvSpPr txBox="1">
            <a:spLocks noChangeArrowheads="1"/>
          </p:cNvSpPr>
          <p:nvPr/>
        </p:nvSpPr>
        <p:spPr bwMode="auto">
          <a:xfrm>
            <a:off x="233363" y="2708275"/>
            <a:ext cx="1131039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prstClr val="black"/>
                </a:solidFill>
                <a:ea typeface="+mn-ea"/>
                <a:cs typeface="+mn-cs"/>
              </a:rPr>
              <a:t>Oil </a:t>
            </a:r>
            <a:r>
              <a:rPr lang="en-US" sz="1600" b="1" dirty="0">
                <a:solidFill>
                  <a:prstClr val="black"/>
                </a:solidFill>
                <a:ea typeface="+mn-ea"/>
                <a:cs typeface="+mn-cs"/>
              </a:rPr>
              <a:t>Sands</a:t>
            </a:r>
          </a:p>
        </p:txBody>
      </p:sp>
      <p:sp>
        <p:nvSpPr>
          <p:cNvPr id="49159" name="Text Box 8"/>
          <p:cNvSpPr txBox="1">
            <a:spLocks noChangeArrowheads="1"/>
          </p:cNvSpPr>
          <p:nvPr/>
        </p:nvSpPr>
        <p:spPr bwMode="auto">
          <a:xfrm>
            <a:off x="1952625" y="2709863"/>
            <a:ext cx="1006475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prstClr val="black"/>
                </a:solidFill>
                <a:ea typeface="+mn-ea"/>
                <a:cs typeface="+mn-cs"/>
              </a:rPr>
              <a:t>Bitumen</a:t>
            </a:r>
          </a:p>
        </p:txBody>
      </p:sp>
      <p:sp>
        <p:nvSpPr>
          <p:cNvPr id="49160" name="Text Box 9"/>
          <p:cNvSpPr txBox="1">
            <a:spLocks noChangeArrowheads="1"/>
          </p:cNvSpPr>
          <p:nvPr/>
        </p:nvSpPr>
        <p:spPr bwMode="auto">
          <a:xfrm>
            <a:off x="5106988" y="3519488"/>
            <a:ext cx="803275" cy="3460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prstClr val="black"/>
                </a:solidFill>
                <a:ea typeface="+mn-ea"/>
                <a:cs typeface="+mn-cs"/>
              </a:rPr>
              <a:t>Gases</a:t>
            </a:r>
          </a:p>
        </p:txBody>
      </p:sp>
      <p:sp>
        <p:nvSpPr>
          <p:cNvPr id="49161" name="Text Box 10"/>
          <p:cNvSpPr txBox="1">
            <a:spLocks noChangeArrowheads="1"/>
          </p:cNvSpPr>
          <p:nvPr/>
        </p:nvSpPr>
        <p:spPr bwMode="auto">
          <a:xfrm>
            <a:off x="5051425" y="4052888"/>
            <a:ext cx="915988" cy="3460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prstClr val="black"/>
                </a:solidFill>
                <a:ea typeface="+mn-ea"/>
                <a:cs typeface="+mn-cs"/>
              </a:rPr>
              <a:t>Liquids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4724400" y="4586288"/>
            <a:ext cx="1570038" cy="3460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prstClr val="black"/>
                </a:solidFill>
                <a:ea typeface="+mn-ea"/>
                <a:cs typeface="+mn-cs"/>
              </a:rPr>
              <a:t>Heavy Liquids</a:t>
            </a:r>
          </a:p>
        </p:txBody>
      </p:sp>
      <p:sp>
        <p:nvSpPr>
          <p:cNvPr id="49163" name="Text Box 12"/>
          <p:cNvSpPr txBox="1">
            <a:spLocks noChangeArrowheads="1"/>
          </p:cNvSpPr>
          <p:nvPr/>
        </p:nvSpPr>
        <p:spPr bwMode="auto">
          <a:xfrm>
            <a:off x="7446963" y="3290888"/>
            <a:ext cx="723900" cy="3460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prstClr val="black"/>
                </a:solidFill>
                <a:ea typeface="+mn-ea"/>
                <a:cs typeface="+mn-cs"/>
              </a:rPr>
              <a:t>Fuels</a:t>
            </a:r>
          </a:p>
        </p:txBody>
      </p:sp>
      <p:sp>
        <p:nvSpPr>
          <p:cNvPr id="49164" name="Text Box 13"/>
          <p:cNvSpPr txBox="1">
            <a:spLocks noChangeArrowheads="1"/>
          </p:cNvSpPr>
          <p:nvPr/>
        </p:nvSpPr>
        <p:spPr bwMode="auto">
          <a:xfrm>
            <a:off x="7273925" y="3824288"/>
            <a:ext cx="1209675" cy="5905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prstClr val="black"/>
                </a:solidFill>
                <a:ea typeface="+mn-ea"/>
                <a:cs typeface="+mn-cs"/>
              </a:rPr>
              <a:t>Industrial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prstClr val="black"/>
                </a:solidFill>
                <a:ea typeface="+mn-ea"/>
                <a:cs typeface="+mn-cs"/>
              </a:rPr>
              <a:t>Chemicals</a:t>
            </a:r>
          </a:p>
        </p:txBody>
      </p:sp>
      <p:sp>
        <p:nvSpPr>
          <p:cNvPr id="49165" name="Text Box 14"/>
          <p:cNvSpPr txBox="1">
            <a:spLocks noChangeArrowheads="1"/>
          </p:cNvSpPr>
          <p:nvPr/>
        </p:nvSpPr>
        <p:spPr bwMode="auto">
          <a:xfrm>
            <a:off x="7239000" y="4545013"/>
            <a:ext cx="1266825" cy="5905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prstClr val="black"/>
                </a:solidFill>
                <a:ea typeface="+mn-ea"/>
                <a:cs typeface="+mn-cs"/>
              </a:rPr>
              <a:t>Specialty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prstClr val="black"/>
                </a:solidFill>
                <a:ea typeface="+mn-ea"/>
                <a:cs typeface="+mn-cs"/>
              </a:rPr>
              <a:t> Chemicals</a:t>
            </a:r>
          </a:p>
        </p:txBody>
      </p:sp>
      <p:sp>
        <p:nvSpPr>
          <p:cNvPr id="49166" name="Line 15"/>
          <p:cNvSpPr>
            <a:spLocks noChangeShapeType="1"/>
          </p:cNvSpPr>
          <p:nvPr/>
        </p:nvSpPr>
        <p:spPr bwMode="auto">
          <a:xfrm>
            <a:off x="3962400" y="3681413"/>
            <a:ext cx="0" cy="1895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167" name="Line 16"/>
          <p:cNvSpPr>
            <a:spLocks noChangeShapeType="1"/>
          </p:cNvSpPr>
          <p:nvPr/>
        </p:nvSpPr>
        <p:spPr bwMode="auto">
          <a:xfrm>
            <a:off x="3962400" y="48910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168" name="Line 17"/>
          <p:cNvSpPr>
            <a:spLocks noChangeShapeType="1"/>
          </p:cNvSpPr>
          <p:nvPr/>
        </p:nvSpPr>
        <p:spPr bwMode="auto">
          <a:xfrm>
            <a:off x="3276600" y="5576888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169" name="Line 18"/>
          <p:cNvSpPr>
            <a:spLocks noChangeShapeType="1"/>
          </p:cNvSpPr>
          <p:nvPr/>
        </p:nvSpPr>
        <p:spPr bwMode="auto">
          <a:xfrm>
            <a:off x="3962400" y="4759325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170" name="Line 19"/>
          <p:cNvSpPr>
            <a:spLocks noChangeShapeType="1"/>
          </p:cNvSpPr>
          <p:nvPr/>
        </p:nvSpPr>
        <p:spPr bwMode="auto">
          <a:xfrm>
            <a:off x="3962400" y="4225925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171" name="Line 20"/>
          <p:cNvSpPr>
            <a:spLocks noChangeShapeType="1"/>
          </p:cNvSpPr>
          <p:nvPr/>
        </p:nvSpPr>
        <p:spPr bwMode="auto">
          <a:xfrm>
            <a:off x="3962400" y="3692525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172" name="Line 21"/>
          <p:cNvSpPr>
            <a:spLocks noChangeShapeType="1"/>
          </p:cNvSpPr>
          <p:nvPr/>
        </p:nvSpPr>
        <p:spPr bwMode="auto">
          <a:xfrm>
            <a:off x="2895600" y="4073525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173" name="Line 22"/>
          <p:cNvSpPr>
            <a:spLocks noChangeShapeType="1"/>
          </p:cNvSpPr>
          <p:nvPr/>
        </p:nvSpPr>
        <p:spPr bwMode="auto">
          <a:xfrm>
            <a:off x="1419225" y="2881313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174" name="Line 23"/>
          <p:cNvSpPr>
            <a:spLocks noChangeShapeType="1"/>
          </p:cNvSpPr>
          <p:nvPr/>
        </p:nvSpPr>
        <p:spPr bwMode="auto">
          <a:xfrm>
            <a:off x="2362200" y="3062288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175" name="Line 24"/>
          <p:cNvSpPr>
            <a:spLocks noChangeShapeType="1"/>
          </p:cNvSpPr>
          <p:nvPr/>
        </p:nvSpPr>
        <p:spPr bwMode="auto">
          <a:xfrm>
            <a:off x="6858000" y="3443288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176" name="Line 25"/>
          <p:cNvSpPr>
            <a:spLocks noChangeShapeType="1"/>
          </p:cNvSpPr>
          <p:nvPr/>
        </p:nvSpPr>
        <p:spPr bwMode="auto">
          <a:xfrm>
            <a:off x="6858000" y="3443288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177" name="Line 26"/>
          <p:cNvSpPr>
            <a:spLocks noChangeShapeType="1"/>
          </p:cNvSpPr>
          <p:nvPr/>
        </p:nvSpPr>
        <p:spPr bwMode="auto">
          <a:xfrm>
            <a:off x="6858000" y="412908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178" name="Line 27"/>
          <p:cNvSpPr>
            <a:spLocks noChangeShapeType="1"/>
          </p:cNvSpPr>
          <p:nvPr/>
        </p:nvSpPr>
        <p:spPr bwMode="auto">
          <a:xfrm>
            <a:off x="6858000" y="48148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179" name="Line 28"/>
          <p:cNvSpPr>
            <a:spLocks noChangeShapeType="1"/>
          </p:cNvSpPr>
          <p:nvPr/>
        </p:nvSpPr>
        <p:spPr bwMode="auto">
          <a:xfrm>
            <a:off x="5943600" y="3671888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180" name="Line 29"/>
          <p:cNvSpPr>
            <a:spLocks noChangeShapeType="1"/>
          </p:cNvSpPr>
          <p:nvPr/>
        </p:nvSpPr>
        <p:spPr bwMode="auto">
          <a:xfrm>
            <a:off x="6019800" y="4129088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181" name="Line 30"/>
          <p:cNvSpPr>
            <a:spLocks noChangeShapeType="1"/>
          </p:cNvSpPr>
          <p:nvPr/>
        </p:nvSpPr>
        <p:spPr bwMode="auto">
          <a:xfrm>
            <a:off x="6324600" y="4662488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5" name="Title 1"/>
          <p:cNvSpPr txBox="1">
            <a:spLocks/>
          </p:cNvSpPr>
          <p:nvPr/>
        </p:nvSpPr>
        <p:spPr bwMode="auto">
          <a:xfrm>
            <a:off x="457200" y="990600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>
                <a:solidFill>
                  <a:srgbClr val="376092"/>
                </a:solidFill>
                <a:cs typeface="Arial" charset="0"/>
              </a:rPr>
              <a:t>Variation in Conversion Processes</a:t>
            </a:r>
          </a:p>
        </p:txBody>
      </p:sp>
      <p:pic>
        <p:nvPicPr>
          <p:cNvPr id="323586" name="Picture 7" descr="bann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4" name="Straight Arrow Connector 93"/>
          <p:cNvCxnSpPr>
            <a:stCxn id="323614" idx="3"/>
            <a:endCxn id="323619" idx="1"/>
          </p:cNvCxnSpPr>
          <p:nvPr/>
        </p:nvCxnSpPr>
        <p:spPr>
          <a:xfrm>
            <a:off x="7380031" y="2355532"/>
            <a:ext cx="612511" cy="26477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323621" idx="3"/>
            <a:endCxn id="323610" idx="1"/>
          </p:cNvCxnSpPr>
          <p:nvPr/>
        </p:nvCxnSpPr>
        <p:spPr>
          <a:xfrm flipV="1">
            <a:off x="7020027" y="2201654"/>
            <a:ext cx="1008011" cy="8071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323621" idx="3"/>
            <a:endCxn id="323612" idx="1"/>
          </p:cNvCxnSpPr>
          <p:nvPr/>
        </p:nvCxnSpPr>
        <p:spPr>
          <a:xfrm>
            <a:off x="7020027" y="3008853"/>
            <a:ext cx="1008011" cy="4000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stCxn id="323621" idx="3"/>
            <a:endCxn id="323618" idx="1"/>
          </p:cNvCxnSpPr>
          <p:nvPr/>
        </p:nvCxnSpPr>
        <p:spPr>
          <a:xfrm>
            <a:off x="7020027" y="3008853"/>
            <a:ext cx="864010" cy="11848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323621" idx="3"/>
            <a:endCxn id="323619" idx="1"/>
          </p:cNvCxnSpPr>
          <p:nvPr/>
        </p:nvCxnSpPr>
        <p:spPr>
          <a:xfrm>
            <a:off x="7020027" y="3008853"/>
            <a:ext cx="972515" cy="19944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249"/>
          <p:cNvCxnSpPr>
            <a:stCxn id="323605" idx="3"/>
            <a:endCxn id="323612" idx="1"/>
          </p:cNvCxnSpPr>
          <p:nvPr/>
        </p:nvCxnSpPr>
        <p:spPr>
          <a:xfrm flipV="1">
            <a:off x="5652012" y="3408932"/>
            <a:ext cx="2376026" cy="5847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3593" name="Group 50"/>
          <p:cNvGrpSpPr>
            <a:grpSpLocks/>
          </p:cNvGrpSpPr>
          <p:nvPr/>
        </p:nvGrpSpPr>
        <p:grpSpPr bwMode="auto">
          <a:xfrm>
            <a:off x="107950" y="1700809"/>
            <a:ext cx="9036050" cy="3971011"/>
            <a:chOff x="107504" y="1700437"/>
            <a:chExt cx="9036953" cy="3971307"/>
          </a:xfrm>
        </p:grpSpPr>
        <p:cxnSp>
          <p:nvCxnSpPr>
            <p:cNvPr id="48" name="Straight Arrow Connector 47"/>
            <p:cNvCxnSpPr>
              <a:stCxn id="323596" idx="3"/>
              <a:endCxn id="323627" idx="1"/>
            </p:cNvCxnSpPr>
            <p:nvPr/>
          </p:nvCxnSpPr>
          <p:spPr>
            <a:xfrm>
              <a:off x="1691392" y="3854978"/>
              <a:ext cx="233079" cy="15243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3595" name="Group 49"/>
            <p:cNvGrpSpPr>
              <a:grpSpLocks/>
            </p:cNvGrpSpPr>
            <p:nvPr/>
          </p:nvGrpSpPr>
          <p:grpSpPr bwMode="auto">
            <a:xfrm>
              <a:off x="107504" y="1700437"/>
              <a:ext cx="9036953" cy="3971307"/>
              <a:chOff x="107504" y="1700437"/>
              <a:chExt cx="9036953" cy="3971307"/>
            </a:xfrm>
          </p:grpSpPr>
          <p:sp>
            <p:nvSpPr>
              <p:cNvPr id="323596" name="TextBox 4"/>
              <p:cNvSpPr txBox="1">
                <a:spLocks noChangeArrowheads="1"/>
              </p:cNvSpPr>
              <p:nvPr/>
            </p:nvSpPr>
            <p:spPr bwMode="auto">
              <a:xfrm>
                <a:off x="107504" y="3501008"/>
                <a:ext cx="1583888" cy="707939"/>
              </a:xfrm>
              <a:prstGeom prst="rect">
                <a:avLst/>
              </a:prstGeom>
              <a:noFill/>
              <a:ln w="25400">
                <a:solidFill>
                  <a:schemeClr val="accent1">
                    <a:alpha val="54117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2000" b="1" dirty="0">
                    <a:solidFill>
                      <a:srgbClr val="000000"/>
                    </a:solidFill>
                    <a:cs typeface="Geneva" charset="0"/>
                  </a:rPr>
                  <a:t>Conversion Process</a:t>
                </a:r>
              </a:p>
            </p:txBody>
          </p:sp>
          <p:grpSp>
            <p:nvGrpSpPr>
              <p:cNvPr id="323597" name="Group 46"/>
              <p:cNvGrpSpPr>
                <a:grpSpLocks/>
              </p:cNvGrpSpPr>
              <p:nvPr/>
            </p:nvGrpSpPr>
            <p:grpSpPr bwMode="auto">
              <a:xfrm>
                <a:off x="1691392" y="3854978"/>
                <a:ext cx="6301492" cy="1148201"/>
                <a:chOff x="1691392" y="3854978"/>
                <a:chExt cx="6301492" cy="1148201"/>
              </a:xfrm>
            </p:grpSpPr>
            <p:sp>
              <p:nvSpPr>
                <p:cNvPr id="323630" name="TextBox 35"/>
                <p:cNvSpPr txBox="1">
                  <a:spLocks noChangeArrowheads="1"/>
                </p:cNvSpPr>
                <p:nvPr/>
              </p:nvSpPr>
              <p:spPr bwMode="auto">
                <a:xfrm>
                  <a:off x="1924472" y="4224284"/>
                  <a:ext cx="1639416" cy="584820"/>
                </a:xfrm>
                <a:prstGeom prst="rect">
                  <a:avLst/>
                </a:prstGeom>
                <a:noFill/>
                <a:ln w="25400">
                  <a:solidFill>
                    <a:schemeClr val="accent1">
                      <a:alpha val="54117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600" b="1">
                      <a:solidFill>
                        <a:srgbClr val="000000"/>
                      </a:solidFill>
                      <a:cs typeface="Geneva" charset="0"/>
                    </a:rPr>
                    <a:t>Biological Conversion</a:t>
                  </a:r>
                </a:p>
              </p:txBody>
            </p:sp>
            <p:cxnSp>
              <p:nvCxnSpPr>
                <p:cNvPr id="44" name="Straight Arrow Connector 43"/>
                <p:cNvCxnSpPr>
                  <a:stCxn id="323596" idx="3"/>
                  <a:endCxn id="323630" idx="1"/>
                </p:cNvCxnSpPr>
                <p:nvPr/>
              </p:nvCxnSpPr>
              <p:spPr>
                <a:xfrm>
                  <a:off x="1691392" y="3854978"/>
                  <a:ext cx="233080" cy="661717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Arrow Connector 236"/>
                <p:cNvCxnSpPr>
                  <a:stCxn id="323630" idx="3"/>
                </p:cNvCxnSpPr>
                <p:nvPr/>
              </p:nvCxnSpPr>
              <p:spPr>
                <a:xfrm flipV="1">
                  <a:off x="3563888" y="4008240"/>
                  <a:ext cx="4319969" cy="508454"/>
                </a:xfrm>
                <a:prstGeom prst="straightConnector1">
                  <a:avLst/>
                </a:prstGeom>
                <a:ln>
                  <a:solidFill>
                    <a:srgbClr val="7030A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Arrow Connector 239"/>
                <p:cNvCxnSpPr>
                  <a:stCxn id="323630" idx="3"/>
                  <a:endCxn id="323619" idx="1"/>
                </p:cNvCxnSpPr>
                <p:nvPr/>
              </p:nvCxnSpPr>
              <p:spPr>
                <a:xfrm>
                  <a:off x="3563888" y="4516694"/>
                  <a:ext cx="4428996" cy="486485"/>
                </a:xfrm>
                <a:prstGeom prst="straightConnector1">
                  <a:avLst/>
                </a:prstGeom>
                <a:ln>
                  <a:solidFill>
                    <a:srgbClr val="7030A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3598" name="Group 48"/>
              <p:cNvGrpSpPr>
                <a:grpSpLocks/>
              </p:cNvGrpSpPr>
              <p:nvPr/>
            </p:nvGrpSpPr>
            <p:grpSpPr bwMode="auto">
              <a:xfrm>
                <a:off x="1924472" y="4193533"/>
                <a:ext cx="6103862" cy="1478211"/>
                <a:chOff x="1924472" y="4193533"/>
                <a:chExt cx="6103862" cy="1478211"/>
              </a:xfrm>
            </p:grpSpPr>
            <p:sp>
              <p:nvSpPr>
                <p:cNvPr id="323627" name="TextBox 37"/>
                <p:cNvSpPr txBox="1">
                  <a:spLocks noChangeArrowheads="1"/>
                </p:cNvSpPr>
                <p:nvPr/>
              </p:nvSpPr>
              <p:spPr bwMode="auto">
                <a:xfrm>
                  <a:off x="1924472" y="5086925"/>
                  <a:ext cx="1639416" cy="584819"/>
                </a:xfrm>
                <a:prstGeom prst="rect">
                  <a:avLst/>
                </a:prstGeom>
                <a:noFill/>
                <a:ln w="25400">
                  <a:solidFill>
                    <a:schemeClr val="accent1">
                      <a:alpha val="54117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600" b="1">
                      <a:solidFill>
                        <a:srgbClr val="000000"/>
                      </a:solidFill>
                      <a:cs typeface="Geneva" charset="0"/>
                    </a:rPr>
                    <a:t>Chemical Conversion</a:t>
                  </a:r>
                </a:p>
              </p:txBody>
            </p:sp>
            <p:cxnSp>
              <p:nvCxnSpPr>
                <p:cNvPr id="242" name="Straight Arrow Connector 241"/>
                <p:cNvCxnSpPr>
                  <a:stCxn id="323627" idx="3"/>
                  <a:endCxn id="323618" idx="1"/>
                </p:cNvCxnSpPr>
                <p:nvPr/>
              </p:nvCxnSpPr>
              <p:spPr>
                <a:xfrm flipV="1">
                  <a:off x="3563888" y="4193533"/>
                  <a:ext cx="4320481" cy="1185802"/>
                </a:xfrm>
                <a:prstGeom prst="straightConnector1">
                  <a:avLst/>
                </a:prstGeom>
                <a:ln>
                  <a:solidFill>
                    <a:srgbClr val="7030A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Arrow Connector 243"/>
                <p:cNvCxnSpPr>
                  <a:stCxn id="323627" idx="3"/>
                </p:cNvCxnSpPr>
                <p:nvPr/>
              </p:nvCxnSpPr>
              <p:spPr>
                <a:xfrm flipV="1">
                  <a:off x="3563888" y="4963986"/>
                  <a:ext cx="4464446" cy="415349"/>
                </a:xfrm>
                <a:prstGeom prst="straightConnector1">
                  <a:avLst/>
                </a:prstGeom>
                <a:ln>
                  <a:solidFill>
                    <a:srgbClr val="7030A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3599" name="Group 45"/>
              <p:cNvGrpSpPr>
                <a:grpSpLocks/>
              </p:cNvGrpSpPr>
              <p:nvPr/>
            </p:nvGrpSpPr>
            <p:grpSpPr bwMode="auto">
              <a:xfrm>
                <a:off x="1691392" y="1700437"/>
                <a:ext cx="7453065" cy="3456641"/>
                <a:chOff x="1691392" y="1700437"/>
                <a:chExt cx="7453065" cy="3456641"/>
              </a:xfrm>
            </p:grpSpPr>
            <p:sp>
              <p:nvSpPr>
                <p:cNvPr id="323600" name="TextBox 32"/>
                <p:cNvSpPr txBox="1">
                  <a:spLocks noChangeArrowheads="1"/>
                </p:cNvSpPr>
                <p:nvPr/>
              </p:nvSpPr>
              <p:spPr bwMode="auto">
                <a:xfrm>
                  <a:off x="1924472" y="2854678"/>
                  <a:ext cx="1639416" cy="831059"/>
                </a:xfrm>
                <a:prstGeom prst="rect">
                  <a:avLst/>
                </a:prstGeom>
                <a:noFill/>
                <a:ln w="25400">
                  <a:solidFill>
                    <a:schemeClr val="accent1">
                      <a:alpha val="54117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600" b="1" dirty="0">
                      <a:solidFill>
                        <a:srgbClr val="000000"/>
                      </a:solidFill>
                      <a:cs typeface="Geneva" charset="0"/>
                    </a:rPr>
                    <a:t>Thermo-chemical Conversion</a:t>
                  </a:r>
                </a:p>
              </p:txBody>
            </p:sp>
            <p:cxnSp>
              <p:nvCxnSpPr>
                <p:cNvPr id="41" name="Straight Arrow Connector 40"/>
                <p:cNvCxnSpPr>
                  <a:stCxn id="323596" idx="3"/>
                  <a:endCxn id="323600" idx="1"/>
                </p:cNvCxnSpPr>
                <p:nvPr/>
              </p:nvCxnSpPr>
              <p:spPr>
                <a:xfrm flipV="1">
                  <a:off x="1691392" y="3270208"/>
                  <a:ext cx="233080" cy="58477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3602" name="TextBox 60"/>
                <p:cNvSpPr txBox="1">
                  <a:spLocks noChangeArrowheads="1"/>
                </p:cNvSpPr>
                <p:nvPr/>
              </p:nvSpPr>
              <p:spPr bwMode="auto">
                <a:xfrm>
                  <a:off x="4211960" y="1700437"/>
                  <a:ext cx="1440160" cy="584820"/>
                </a:xfrm>
                <a:prstGeom prst="rect">
                  <a:avLst/>
                </a:prstGeom>
                <a:noFill/>
                <a:ln w="25400">
                  <a:solidFill>
                    <a:schemeClr val="accent1">
                      <a:alpha val="54117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600" dirty="0">
                      <a:solidFill>
                        <a:srgbClr val="000000"/>
                      </a:solidFill>
                      <a:cs typeface="Geneva" charset="0"/>
                    </a:rPr>
                    <a:t>Direct combustion</a:t>
                  </a:r>
                </a:p>
              </p:txBody>
            </p:sp>
            <p:sp>
              <p:nvSpPr>
                <p:cNvPr id="323603" name="TextBox 63"/>
                <p:cNvSpPr txBox="1">
                  <a:spLocks noChangeArrowheads="1"/>
                </p:cNvSpPr>
                <p:nvPr/>
              </p:nvSpPr>
              <p:spPr bwMode="auto">
                <a:xfrm>
                  <a:off x="4211960" y="2481282"/>
                  <a:ext cx="1440160" cy="338579"/>
                </a:xfrm>
                <a:prstGeom prst="rect">
                  <a:avLst/>
                </a:prstGeom>
                <a:noFill/>
                <a:ln w="25400">
                  <a:solidFill>
                    <a:schemeClr val="accent1">
                      <a:alpha val="54117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600">
                      <a:solidFill>
                        <a:srgbClr val="000000"/>
                      </a:solidFill>
                      <a:cs typeface="Geneva" charset="0"/>
                    </a:rPr>
                    <a:t>Gasification</a:t>
                  </a:r>
                </a:p>
              </p:txBody>
            </p:sp>
            <p:sp>
              <p:nvSpPr>
                <p:cNvPr id="323604" name="TextBox 64"/>
                <p:cNvSpPr txBox="1">
                  <a:spLocks noChangeArrowheads="1"/>
                </p:cNvSpPr>
                <p:nvPr/>
              </p:nvSpPr>
              <p:spPr bwMode="auto">
                <a:xfrm>
                  <a:off x="4211960" y="3116288"/>
                  <a:ext cx="1440160" cy="584820"/>
                </a:xfrm>
                <a:prstGeom prst="rect">
                  <a:avLst/>
                </a:prstGeom>
                <a:noFill/>
                <a:ln w="25400">
                  <a:solidFill>
                    <a:schemeClr val="accent1">
                      <a:alpha val="54117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600">
                      <a:solidFill>
                        <a:srgbClr val="000000"/>
                      </a:solidFill>
                      <a:cs typeface="Geneva" charset="0"/>
                    </a:rPr>
                    <a:t>Fast Pyrolysis</a:t>
                  </a:r>
                </a:p>
              </p:txBody>
            </p:sp>
            <p:sp>
              <p:nvSpPr>
                <p:cNvPr id="323605" name="TextBox 65"/>
                <p:cNvSpPr txBox="1">
                  <a:spLocks noChangeArrowheads="1"/>
                </p:cNvSpPr>
                <p:nvPr/>
              </p:nvSpPr>
              <p:spPr bwMode="auto">
                <a:xfrm>
                  <a:off x="4211960" y="3824174"/>
                  <a:ext cx="1440160" cy="338579"/>
                </a:xfrm>
                <a:prstGeom prst="rect">
                  <a:avLst/>
                </a:prstGeom>
                <a:noFill/>
                <a:ln w="25400">
                  <a:solidFill>
                    <a:schemeClr val="accent1">
                      <a:alpha val="54117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600">
                      <a:solidFill>
                        <a:srgbClr val="000000"/>
                      </a:solidFill>
                      <a:cs typeface="Geneva" charset="0"/>
                    </a:rPr>
                    <a:t>Others</a:t>
                  </a:r>
                </a:p>
              </p:txBody>
            </p:sp>
            <p:cxnSp>
              <p:nvCxnSpPr>
                <p:cNvPr id="68" name="Straight Arrow Connector 67"/>
                <p:cNvCxnSpPr>
                  <a:stCxn id="323600" idx="3"/>
                  <a:endCxn id="323602" idx="1"/>
                </p:cNvCxnSpPr>
                <p:nvPr/>
              </p:nvCxnSpPr>
              <p:spPr>
                <a:xfrm flipV="1">
                  <a:off x="3563888" y="1992848"/>
                  <a:ext cx="648073" cy="127736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Arrow Connector 69"/>
                <p:cNvCxnSpPr>
                  <a:stCxn id="323600" idx="3"/>
                  <a:endCxn id="323603" idx="1"/>
                </p:cNvCxnSpPr>
                <p:nvPr/>
              </p:nvCxnSpPr>
              <p:spPr>
                <a:xfrm flipV="1">
                  <a:off x="3563888" y="2650572"/>
                  <a:ext cx="648073" cy="61963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/>
                <p:cNvCxnSpPr>
                  <a:stCxn id="323600" idx="3"/>
                  <a:endCxn id="323604" idx="1"/>
                </p:cNvCxnSpPr>
                <p:nvPr/>
              </p:nvCxnSpPr>
              <p:spPr>
                <a:xfrm>
                  <a:off x="3563888" y="3270208"/>
                  <a:ext cx="648073" cy="13849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/>
                <p:cNvCxnSpPr>
                  <a:stCxn id="323600" idx="3"/>
                  <a:endCxn id="323605" idx="1"/>
                </p:cNvCxnSpPr>
                <p:nvPr/>
              </p:nvCxnSpPr>
              <p:spPr>
                <a:xfrm>
                  <a:off x="3563888" y="3270208"/>
                  <a:ext cx="648073" cy="72325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3610" name="TextBox 74"/>
                <p:cNvSpPr txBox="1">
                  <a:spLocks noChangeArrowheads="1"/>
                </p:cNvSpPr>
                <p:nvPr/>
              </p:nvSpPr>
              <p:spPr bwMode="auto">
                <a:xfrm>
                  <a:off x="8028384" y="2047419"/>
                  <a:ext cx="1116072" cy="307800"/>
                </a:xfrm>
                <a:prstGeom prst="rect">
                  <a:avLst/>
                </a:prstGeom>
                <a:noFill/>
                <a:ln w="25400">
                  <a:solidFill>
                    <a:schemeClr val="accent1">
                      <a:alpha val="54117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400" b="1" dirty="0">
                      <a:solidFill>
                        <a:srgbClr val="000000"/>
                      </a:solidFill>
                      <a:cs typeface="Geneva" charset="0"/>
                    </a:rPr>
                    <a:t>Electricity</a:t>
                  </a:r>
                </a:p>
              </p:txBody>
            </p:sp>
            <p:cxnSp>
              <p:nvCxnSpPr>
                <p:cNvPr id="77" name="Straight Arrow Connector 76"/>
                <p:cNvCxnSpPr>
                  <a:stCxn id="323602" idx="3"/>
                  <a:endCxn id="323610" idx="1"/>
                </p:cNvCxnSpPr>
                <p:nvPr/>
              </p:nvCxnSpPr>
              <p:spPr>
                <a:xfrm>
                  <a:off x="5652120" y="1992848"/>
                  <a:ext cx="2376263" cy="20847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3612" name="TextBox 77"/>
                <p:cNvSpPr txBox="1">
                  <a:spLocks noChangeArrowheads="1"/>
                </p:cNvSpPr>
                <p:nvPr/>
              </p:nvSpPr>
              <p:spPr bwMode="auto">
                <a:xfrm>
                  <a:off x="8028384" y="3254787"/>
                  <a:ext cx="1008112" cy="307800"/>
                </a:xfrm>
                <a:prstGeom prst="rect">
                  <a:avLst/>
                </a:prstGeom>
                <a:noFill/>
                <a:ln w="25400">
                  <a:solidFill>
                    <a:schemeClr val="accent1">
                      <a:alpha val="54117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400" b="1">
                      <a:solidFill>
                        <a:srgbClr val="000000"/>
                      </a:solidFill>
                      <a:cs typeface="Geneva" charset="0"/>
                    </a:rPr>
                    <a:t>Heat</a:t>
                  </a:r>
                </a:p>
              </p:txBody>
            </p:sp>
            <p:cxnSp>
              <p:nvCxnSpPr>
                <p:cNvPr id="80" name="Straight Arrow Connector 79"/>
                <p:cNvCxnSpPr>
                  <a:stCxn id="323602" idx="3"/>
                  <a:endCxn id="323612" idx="1"/>
                </p:cNvCxnSpPr>
                <p:nvPr/>
              </p:nvCxnSpPr>
              <p:spPr>
                <a:xfrm>
                  <a:off x="5652120" y="1992848"/>
                  <a:ext cx="2376263" cy="1415839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3614" name="TextBox 80"/>
                <p:cNvSpPr txBox="1">
                  <a:spLocks noChangeArrowheads="1"/>
                </p:cNvSpPr>
                <p:nvPr/>
              </p:nvSpPr>
              <p:spPr bwMode="auto">
                <a:xfrm>
                  <a:off x="6372380" y="2201308"/>
                  <a:ext cx="1007932" cy="307800"/>
                </a:xfrm>
                <a:prstGeom prst="rect">
                  <a:avLst/>
                </a:prstGeom>
                <a:noFill/>
                <a:ln w="25400">
                  <a:solidFill>
                    <a:schemeClr val="accent1">
                      <a:alpha val="54117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400" dirty="0">
                      <a:solidFill>
                        <a:srgbClr val="000000"/>
                      </a:solidFill>
                      <a:cs typeface="Geneva" charset="0"/>
                    </a:rPr>
                    <a:t>Syngas</a:t>
                  </a:r>
                </a:p>
              </p:txBody>
            </p:sp>
            <p:cxnSp>
              <p:nvCxnSpPr>
                <p:cNvPr id="83" name="Straight Arrow Connector 82"/>
                <p:cNvCxnSpPr>
                  <a:stCxn id="323603" idx="3"/>
                  <a:endCxn id="323614" idx="1"/>
                </p:cNvCxnSpPr>
                <p:nvPr/>
              </p:nvCxnSpPr>
              <p:spPr>
                <a:xfrm flipV="1">
                  <a:off x="5652120" y="2355209"/>
                  <a:ext cx="720260" cy="295363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Arrow Connector 87"/>
                <p:cNvCxnSpPr>
                  <a:stCxn id="323614" idx="3"/>
                  <a:endCxn id="323610" idx="1"/>
                </p:cNvCxnSpPr>
                <p:nvPr/>
              </p:nvCxnSpPr>
              <p:spPr>
                <a:xfrm flipV="1">
                  <a:off x="7380312" y="2201319"/>
                  <a:ext cx="648072" cy="153889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Arrow Connector 89"/>
                <p:cNvCxnSpPr>
                  <a:stCxn id="323614" idx="3"/>
                  <a:endCxn id="323612" idx="1"/>
                </p:cNvCxnSpPr>
                <p:nvPr/>
              </p:nvCxnSpPr>
              <p:spPr>
                <a:xfrm>
                  <a:off x="7380312" y="2355209"/>
                  <a:ext cx="648072" cy="105347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3618" name="TextBox 90"/>
                <p:cNvSpPr txBox="1">
                  <a:spLocks noChangeArrowheads="1"/>
                </p:cNvSpPr>
                <p:nvPr/>
              </p:nvSpPr>
              <p:spPr bwMode="auto">
                <a:xfrm>
                  <a:off x="7884368" y="3824174"/>
                  <a:ext cx="1260089" cy="738719"/>
                </a:xfrm>
                <a:prstGeom prst="rect">
                  <a:avLst/>
                </a:prstGeom>
                <a:noFill/>
                <a:ln w="25400">
                  <a:solidFill>
                    <a:schemeClr val="accent1">
                      <a:alpha val="54117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400" b="1" dirty="0">
                      <a:solidFill>
                        <a:srgbClr val="000000"/>
                      </a:solidFill>
                      <a:cs typeface="Geneva" charset="0"/>
                    </a:rPr>
                    <a:t>Fuels</a:t>
                  </a:r>
                </a:p>
                <a:p>
                  <a:pPr algn="ctr" eaLnBrk="1" hangingPunct="1"/>
                  <a:r>
                    <a:rPr lang="en-US" sz="1400" b="1" dirty="0">
                      <a:solidFill>
                        <a:srgbClr val="000000"/>
                      </a:solidFill>
                      <a:cs typeface="Geneva" charset="0"/>
                    </a:rPr>
                    <a:t>(e.g., diesel, H2) </a:t>
                  </a:r>
                </a:p>
              </p:txBody>
            </p:sp>
            <p:sp>
              <p:nvSpPr>
                <p:cNvPr id="323619" name="TextBox 91"/>
                <p:cNvSpPr txBox="1">
                  <a:spLocks noChangeArrowheads="1"/>
                </p:cNvSpPr>
                <p:nvPr/>
              </p:nvSpPr>
              <p:spPr bwMode="auto">
                <a:xfrm>
                  <a:off x="7992884" y="4849278"/>
                  <a:ext cx="1116073" cy="307800"/>
                </a:xfrm>
                <a:prstGeom prst="rect">
                  <a:avLst/>
                </a:prstGeom>
                <a:noFill/>
                <a:ln w="25400">
                  <a:solidFill>
                    <a:schemeClr val="accent1">
                      <a:alpha val="54117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400" b="1" dirty="0">
                      <a:solidFill>
                        <a:srgbClr val="000000"/>
                      </a:solidFill>
                      <a:cs typeface="Geneva" charset="0"/>
                    </a:rPr>
                    <a:t>Chemicals</a:t>
                  </a:r>
                </a:p>
              </p:txBody>
            </p:sp>
            <p:cxnSp>
              <p:nvCxnSpPr>
                <p:cNvPr id="98" name="Straight Arrow Connector 97"/>
                <p:cNvCxnSpPr>
                  <a:stCxn id="323614" idx="3"/>
                  <a:endCxn id="323618" idx="1"/>
                </p:cNvCxnSpPr>
                <p:nvPr/>
              </p:nvCxnSpPr>
              <p:spPr>
                <a:xfrm>
                  <a:off x="7380312" y="2355209"/>
                  <a:ext cx="504056" cy="1838325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3621" name="TextBox 103"/>
                <p:cNvSpPr txBox="1">
                  <a:spLocks noChangeArrowheads="1"/>
                </p:cNvSpPr>
                <p:nvPr/>
              </p:nvSpPr>
              <p:spPr bwMode="auto">
                <a:xfrm>
                  <a:off x="5796136" y="2854678"/>
                  <a:ext cx="1224136" cy="307800"/>
                </a:xfrm>
                <a:prstGeom prst="rect">
                  <a:avLst/>
                </a:prstGeom>
                <a:noFill/>
                <a:ln w="25400">
                  <a:solidFill>
                    <a:schemeClr val="accent1">
                      <a:alpha val="54117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400" dirty="0">
                      <a:solidFill>
                        <a:srgbClr val="000000"/>
                      </a:solidFill>
                      <a:cs typeface="Geneva" charset="0"/>
                    </a:rPr>
                    <a:t>Pyrolysis oil</a:t>
                  </a:r>
                </a:p>
              </p:txBody>
            </p:sp>
            <p:cxnSp>
              <p:nvCxnSpPr>
                <p:cNvPr id="138" name="Straight Arrow Connector 137"/>
                <p:cNvCxnSpPr>
                  <a:stCxn id="323604" idx="3"/>
                  <a:endCxn id="323621" idx="1"/>
                </p:cNvCxnSpPr>
                <p:nvPr/>
              </p:nvCxnSpPr>
              <p:spPr>
                <a:xfrm flipV="1">
                  <a:off x="5652120" y="3008578"/>
                  <a:ext cx="144015" cy="40012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Arrow Connector 139"/>
                <p:cNvCxnSpPr>
                  <a:stCxn id="323621" idx="3"/>
                  <a:endCxn id="323614" idx="2"/>
                </p:cNvCxnSpPr>
                <p:nvPr/>
              </p:nvCxnSpPr>
              <p:spPr>
                <a:xfrm flipH="1" flipV="1">
                  <a:off x="6876346" y="2509108"/>
                  <a:ext cx="143925" cy="49947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Straight Arrow Connector 245"/>
                <p:cNvCxnSpPr>
                  <a:stCxn id="323605" idx="3"/>
                  <a:endCxn id="323618" idx="1"/>
                </p:cNvCxnSpPr>
                <p:nvPr/>
              </p:nvCxnSpPr>
              <p:spPr>
                <a:xfrm>
                  <a:off x="5652120" y="3993463"/>
                  <a:ext cx="2232248" cy="20007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Arrow Connector 247"/>
                <p:cNvCxnSpPr>
                  <a:stCxn id="323605" idx="3"/>
                  <a:endCxn id="323619" idx="1"/>
                </p:cNvCxnSpPr>
                <p:nvPr/>
              </p:nvCxnSpPr>
              <p:spPr>
                <a:xfrm>
                  <a:off x="5652120" y="3993463"/>
                  <a:ext cx="2340764" cy="1009715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Arrow Connector 251"/>
                <p:cNvCxnSpPr>
                  <a:stCxn id="323605" idx="3"/>
                  <a:endCxn id="323610" idx="1"/>
                </p:cNvCxnSpPr>
                <p:nvPr/>
              </p:nvCxnSpPr>
              <p:spPr>
                <a:xfrm flipV="1">
                  <a:off x="5652120" y="2201320"/>
                  <a:ext cx="2376263" cy="1792143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1" name="TextBox 50"/>
          <p:cNvSpPr txBox="1"/>
          <p:nvPr/>
        </p:nvSpPr>
        <p:spPr>
          <a:xfrm>
            <a:off x="7380288" y="5951749"/>
            <a:ext cx="164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(Kumar, 2013)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09" name="Title 1"/>
          <p:cNvSpPr txBox="1">
            <a:spLocks/>
          </p:cNvSpPr>
          <p:nvPr/>
        </p:nvSpPr>
        <p:spPr bwMode="auto">
          <a:xfrm>
            <a:off x="34925" y="549275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>
                <a:solidFill>
                  <a:srgbClr val="376092"/>
                </a:solidFill>
                <a:cs typeface="Arial" charset="0"/>
              </a:rPr>
              <a:t>Complexity of the Challenge</a:t>
            </a:r>
          </a:p>
        </p:txBody>
      </p:sp>
      <p:pic>
        <p:nvPicPr>
          <p:cNvPr id="324610" name="Picture 7" descr="bann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" name="Straight Connector 41"/>
          <p:cNvCxnSpPr/>
          <p:nvPr/>
        </p:nvCxnSpPr>
        <p:spPr>
          <a:xfrm rot="5400000">
            <a:off x="827087" y="4868863"/>
            <a:ext cx="1152525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1403350" y="5443538"/>
            <a:ext cx="1477963" cy="1587"/>
          </a:xfrm>
          <a:prstGeom prst="straightConnector1">
            <a:avLst/>
          </a:prstGeom>
          <a:ln w="76200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882062" y="4152306"/>
            <a:ext cx="6180975" cy="258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1">
                <a:lumMod val="75000"/>
              </a:schemeClr>
            </a:outerShdw>
          </a:effectLst>
        </p:spPr>
      </p:pic>
      <p:pic>
        <p:nvPicPr>
          <p:cNvPr id="91142" name="Picture 6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57163" y="1152351"/>
            <a:ext cx="5566965" cy="3068737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92D050"/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380288" y="783019"/>
            <a:ext cx="164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(Kumar, 2013)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7" name="Slide Number Placeholder 10"/>
          <p:cNvSpPr>
            <a:spLocks noGrp="1"/>
          </p:cNvSpPr>
          <p:nvPr>
            <p:ph type="sldNum" sz="quarter" idx="12"/>
          </p:nvPr>
        </p:nvSpPr>
        <p:spPr bwMode="auto">
          <a:xfrm>
            <a:off x="4222750" y="6496050"/>
            <a:ext cx="723900" cy="357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fld id="{2F6B450F-6162-814A-8D35-DAC3DF96DD8C}" type="slidenum">
              <a:rPr lang="en-US" sz="1000">
                <a:solidFill>
                  <a:srgbClr val="000000"/>
                </a:solidFill>
                <a:cs typeface="Arial" charset="0"/>
              </a:rPr>
              <a:pPr algn="ctr" eaLnBrk="1" hangingPunct="1"/>
              <a:t>28</a:t>
            </a:fld>
            <a:endParaRPr lang="en-US" sz="1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6658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3950"/>
          </a:xfrm>
        </p:spPr>
        <p:txBody>
          <a:bodyPr/>
          <a:lstStyle/>
          <a:p>
            <a:r>
              <a:rPr lang="en-US" dirty="0" err="1">
                <a:latin typeface="Calibri" charset="0"/>
              </a:rPr>
              <a:t>BioBased</a:t>
            </a:r>
            <a:r>
              <a:rPr lang="en-US" dirty="0">
                <a:latin typeface="Calibri" charset="0"/>
              </a:rPr>
              <a:t> Products: </a:t>
            </a:r>
            <a:r>
              <a:rPr lang="en-US" dirty="0" smtClean="0">
                <a:latin typeface="Calibri" charset="0"/>
              </a:rPr>
              <a:t/>
            </a:r>
            <a:br>
              <a:rPr lang="en-US" dirty="0" smtClean="0">
                <a:latin typeface="Calibri" charset="0"/>
              </a:rPr>
            </a:br>
            <a:r>
              <a:rPr lang="en-US" b="1" dirty="0" smtClean="0">
                <a:latin typeface="Calibri" charset="0"/>
              </a:rPr>
              <a:t>Mapping </a:t>
            </a:r>
            <a:r>
              <a:rPr lang="en-US" b="1" dirty="0">
                <a:latin typeface="Calibri" charset="0"/>
              </a:rPr>
              <a:t>by Technology</a:t>
            </a:r>
            <a:endParaRPr lang="en-US" sz="2400" b="1" dirty="0">
              <a:latin typeface="Calibri" charset="0"/>
            </a:endParaRPr>
          </a:p>
        </p:txBody>
      </p:sp>
      <p:pic>
        <p:nvPicPr>
          <p:cNvPr id="32665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208088"/>
            <a:ext cx="830580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2" t="44885" r="13791" b="11115"/>
          <a:stretch/>
        </p:blipFill>
        <p:spPr bwMode="auto">
          <a:xfrm>
            <a:off x="360039" y="1196752"/>
            <a:ext cx="8532441" cy="527866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>
                <a:solidFill>
                  <a:srgbClr val="008000"/>
                </a:solidFill>
                <a:latin typeface="Calibri" charset="0"/>
              </a:rPr>
              <a:t>Landscape of Biobased Chemicals</a:t>
            </a:r>
          </a:p>
        </p:txBody>
      </p:sp>
      <p:sp>
        <p:nvSpPr>
          <p:cNvPr id="32870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21190048-387F-1546-AED0-05F466AAD2F0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29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344488" y="1017588"/>
          <a:ext cx="8655050" cy="503423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3638"/>
                <a:gridCol w="2291318"/>
                <a:gridCol w="2986331"/>
                <a:gridCol w="2163763"/>
              </a:tblGrid>
              <a:tr h="370817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C3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and below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C4-C6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C7 and above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285856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Biotech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1" dirty="0" err="1" smtClean="0">
                          <a:solidFill>
                            <a:srgbClr val="000000"/>
                          </a:solidFill>
                        </a:rPr>
                        <a:t>NatureWorks</a:t>
                      </a:r>
                      <a:r>
                        <a:rPr lang="en-US" sz="1600" b="1" i="1" dirty="0" smtClean="0">
                          <a:solidFill>
                            <a:srgbClr val="000000"/>
                          </a:solidFill>
                        </a:rPr>
                        <a:t> (PLA), </a:t>
                      </a:r>
                      <a:r>
                        <a:rPr lang="en-US" sz="1600" b="1" dirty="0" err="1" smtClean="0">
                          <a:solidFill>
                            <a:srgbClr val="000000"/>
                          </a:solidFill>
                        </a:rPr>
                        <a:t>Novozymes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</a:rPr>
                        <a:t> (propanol)</a:t>
                      </a:r>
                    </a:p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</a:rPr>
                        <a:t>DuPont (1,3-pdo)</a:t>
                      </a:r>
                    </a:p>
                    <a:p>
                      <a:r>
                        <a:rPr lang="en-US" sz="1600" b="1" dirty="0" err="1" smtClean="0">
                          <a:solidFill>
                            <a:srgbClr val="000000"/>
                          </a:solidFill>
                        </a:rPr>
                        <a:t>Calysta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</a:rPr>
                        <a:t> (lactic)*</a:t>
                      </a:r>
                    </a:p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</a:rPr>
                        <a:t>Several (ethanol)</a:t>
                      </a:r>
                    </a:p>
                    <a:p>
                      <a:endParaRPr lang="en-US" sz="1600" b="1" i="0" dirty="0">
                        <a:solidFill>
                          <a:srgbClr val="000000"/>
                        </a:solidFill>
                      </a:endParaRPr>
                    </a:p>
                  </a:txBody>
                  <a:tcPr marT="45717" marB="4571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1" dirty="0" smtClean="0">
                          <a:solidFill>
                            <a:srgbClr val="000000"/>
                          </a:solidFill>
                        </a:rPr>
                        <a:t>BioAmber and others (succinic), </a:t>
                      </a:r>
                    </a:p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</a:rPr>
                        <a:t>Genomatica (BDO), </a:t>
                      </a:r>
                    </a:p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</a:rPr>
                        <a:t>Green</a:t>
                      </a:r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</a:rPr>
                        <a:t> Biologics (butanol), </a:t>
                      </a:r>
                    </a:p>
                    <a:p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</a:rPr>
                        <a:t>Gevo and </a:t>
                      </a:r>
                      <a:r>
                        <a:rPr lang="en-US" sz="1600" b="1" baseline="0" dirty="0" err="1" smtClean="0">
                          <a:solidFill>
                            <a:srgbClr val="000000"/>
                          </a:solidFill>
                        </a:rPr>
                        <a:t>Butamax</a:t>
                      </a:r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</a:rPr>
                        <a:t> (isobutanol)</a:t>
                      </a:r>
                    </a:p>
                    <a:p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</a:rPr>
                        <a:t>DuPont/Goodyear, </a:t>
                      </a:r>
                      <a:r>
                        <a:rPr lang="en-US" sz="1600" b="1" baseline="0" dirty="0" err="1" smtClean="0">
                          <a:solidFill>
                            <a:srgbClr val="000000"/>
                          </a:solidFill>
                        </a:rPr>
                        <a:t>GlycosBio</a:t>
                      </a:r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</a:rPr>
                        <a:t>* (isoprene)</a:t>
                      </a:r>
                    </a:p>
                    <a:p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</a:rPr>
                        <a:t>Global </a:t>
                      </a:r>
                      <a:r>
                        <a:rPr lang="en-US" sz="1600" b="1" baseline="0" dirty="0" err="1" smtClean="0">
                          <a:solidFill>
                            <a:srgbClr val="000000"/>
                          </a:solidFill>
                        </a:rPr>
                        <a:t>Bioenergies</a:t>
                      </a:r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</a:rPr>
                        <a:t> (olefins)</a:t>
                      </a:r>
                    </a:p>
                    <a:p>
                      <a:r>
                        <a:rPr lang="en-US" sz="1600" b="1" i="1" baseline="0" dirty="0" smtClean="0">
                          <a:solidFill>
                            <a:srgbClr val="000000"/>
                          </a:solidFill>
                        </a:rPr>
                        <a:t>Metabolix (PHBs)</a:t>
                      </a:r>
                    </a:p>
                    <a:p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</a:rPr>
                        <a:t>Verdezyne (adipic)*</a:t>
                      </a:r>
                    </a:p>
                  </a:txBody>
                  <a:tcPr marT="45717" marB="45717"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1" dirty="0" smtClean="0">
                          <a:solidFill>
                            <a:srgbClr val="000000"/>
                          </a:solidFill>
                        </a:rPr>
                        <a:t>Cathay (C12+ diacids)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</a:rPr>
                        <a:t>, Verdezyne (C12 diacid)* </a:t>
                      </a:r>
                    </a:p>
                    <a:p>
                      <a:r>
                        <a:rPr lang="en-US" sz="1600" b="1" i="1" dirty="0" smtClean="0">
                          <a:solidFill>
                            <a:srgbClr val="000000"/>
                          </a:solidFill>
                        </a:rPr>
                        <a:t>Amyris (</a:t>
                      </a:r>
                      <a:r>
                        <a:rPr lang="en-US" sz="1600" b="1" i="1" dirty="0" err="1" smtClean="0">
                          <a:solidFill>
                            <a:srgbClr val="000000"/>
                          </a:solidFill>
                        </a:rPr>
                        <a:t>farnesene</a:t>
                      </a:r>
                      <a:r>
                        <a:rPr lang="en-US" sz="1600" b="1" i="1" dirty="0" smtClean="0">
                          <a:solidFill>
                            <a:srgbClr val="000000"/>
                          </a:solidFill>
                        </a:rPr>
                        <a:t>), </a:t>
                      </a:r>
                    </a:p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</a:rPr>
                        <a:t>LS9 (fatty alcohols)</a:t>
                      </a:r>
                    </a:p>
                    <a:p>
                      <a:r>
                        <a:rPr lang="en-US" sz="1600" b="1" i="1" dirty="0" err="1" smtClean="0">
                          <a:solidFill>
                            <a:srgbClr val="000000"/>
                          </a:solidFill>
                        </a:rPr>
                        <a:t>Solazyme</a:t>
                      </a:r>
                      <a:r>
                        <a:rPr lang="en-US" sz="1600" b="1" i="1" dirty="0" smtClean="0">
                          <a:solidFill>
                            <a:srgbClr val="000000"/>
                          </a:solidFill>
                        </a:rPr>
                        <a:t> (oils)</a:t>
                      </a:r>
                    </a:p>
                    <a:p>
                      <a:endParaRPr lang="en-US" sz="1600" b="1" dirty="0">
                        <a:solidFill>
                          <a:srgbClr val="000000"/>
                        </a:solidFill>
                      </a:endParaRPr>
                    </a:p>
                  </a:txBody>
                  <a:tcPr marT="45717" marB="45717"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6733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Combined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</a:rPr>
                        <a:t>Cargill/BASF/</a:t>
                      </a:r>
                      <a:r>
                        <a:rPr lang="en-US" sz="1600" b="1" dirty="0" err="1" smtClean="0">
                          <a:solidFill>
                            <a:srgbClr val="000000"/>
                          </a:solidFill>
                        </a:rPr>
                        <a:t>Novozymes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</a:rPr>
                        <a:t> and </a:t>
                      </a:r>
                      <a:r>
                        <a:rPr lang="en-US" sz="1600" b="1" dirty="0" err="1" smtClean="0">
                          <a:solidFill>
                            <a:srgbClr val="000000"/>
                          </a:solidFill>
                        </a:rPr>
                        <a:t>OpX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</a:rPr>
                        <a:t> (acrylic)</a:t>
                      </a:r>
                    </a:p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</a:rPr>
                        <a:t>Dow/Mitsui (ethylene)</a:t>
                      </a:r>
                    </a:p>
                    <a:p>
                      <a:r>
                        <a:rPr lang="en-US" sz="1600" b="1" dirty="0" err="1" smtClean="0">
                          <a:solidFill>
                            <a:srgbClr val="000000"/>
                          </a:solidFill>
                        </a:rPr>
                        <a:t>Braskem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</a:rPr>
                        <a:t> (propylene)</a:t>
                      </a:r>
                    </a:p>
                  </a:txBody>
                  <a:tcPr marT="45717" marB="4571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</a:rPr>
                        <a:t>BioAmber (BDO), </a:t>
                      </a:r>
                    </a:p>
                    <a:p>
                      <a:r>
                        <a:rPr lang="en-US" sz="1600" b="1" dirty="0" err="1" smtClean="0">
                          <a:solidFill>
                            <a:srgbClr val="000000"/>
                          </a:solidFill>
                        </a:rPr>
                        <a:t>Ascenix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</a:rPr>
                        <a:t>, Evonik, Lucite (MMA)</a:t>
                      </a:r>
                    </a:p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</a:rPr>
                        <a:t>Amyris, Gevo (PTA)</a:t>
                      </a:r>
                      <a:endParaRPr lang="en-US" sz="1600" b="1" dirty="0">
                        <a:solidFill>
                          <a:srgbClr val="000000"/>
                        </a:solidFill>
                      </a:endParaRPr>
                    </a:p>
                  </a:txBody>
                  <a:tcPr marT="45717" marB="45717"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rgbClr val="000000"/>
                        </a:solidFill>
                      </a:endParaRPr>
                    </a:p>
                  </a:txBody>
                  <a:tcPr marT="45717" marB="45717"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0557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Chemistry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</a:rPr>
                        <a:t>Solvay (</a:t>
                      </a:r>
                      <a:r>
                        <a:rPr lang="en-US" sz="1600" b="1" dirty="0" err="1" smtClean="0">
                          <a:solidFill>
                            <a:srgbClr val="000000"/>
                          </a:solidFill>
                        </a:rPr>
                        <a:t>epi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</a:rPr>
                        <a:t>)*</a:t>
                      </a:r>
                    </a:p>
                    <a:p>
                      <a:r>
                        <a:rPr lang="en-US" sz="1600" b="1" dirty="0" err="1" smtClean="0">
                          <a:solidFill>
                            <a:srgbClr val="000000"/>
                          </a:solidFill>
                        </a:rPr>
                        <a:t>Novomer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</a:rPr>
                        <a:t> (acrylic)*</a:t>
                      </a:r>
                      <a:endParaRPr lang="en-US" sz="1600" b="1" dirty="0">
                        <a:solidFill>
                          <a:srgbClr val="000000"/>
                        </a:solidFill>
                      </a:endParaRPr>
                    </a:p>
                  </a:txBody>
                  <a:tcPr marT="45717" marB="4571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1" dirty="0" err="1" smtClean="0">
                          <a:solidFill>
                            <a:srgbClr val="000000"/>
                          </a:solidFill>
                        </a:rPr>
                        <a:t>Avantium</a:t>
                      </a:r>
                      <a:r>
                        <a:rPr lang="en-US" sz="1600" b="1" i="1" dirty="0" smtClean="0">
                          <a:solidFill>
                            <a:srgbClr val="000000"/>
                          </a:solidFill>
                        </a:rPr>
                        <a:t> (FDCA), </a:t>
                      </a:r>
                    </a:p>
                    <a:p>
                      <a:r>
                        <a:rPr lang="en-US" sz="1600" b="1" i="1" dirty="0" err="1" smtClean="0">
                          <a:solidFill>
                            <a:srgbClr val="000000"/>
                          </a:solidFill>
                        </a:rPr>
                        <a:t>Rivertop</a:t>
                      </a:r>
                      <a:r>
                        <a:rPr lang="en-US" sz="1600" b="1" i="1" dirty="0" smtClean="0">
                          <a:solidFill>
                            <a:srgbClr val="000000"/>
                          </a:solidFill>
                        </a:rPr>
                        <a:t> Renewables (</a:t>
                      </a:r>
                      <a:r>
                        <a:rPr lang="en-US" sz="1600" b="1" i="1" dirty="0" err="1" smtClean="0">
                          <a:solidFill>
                            <a:srgbClr val="000000"/>
                          </a:solidFill>
                        </a:rPr>
                        <a:t>glucaric</a:t>
                      </a:r>
                      <a:r>
                        <a:rPr lang="en-US" sz="1600" b="1" i="1" dirty="0" smtClean="0">
                          <a:solidFill>
                            <a:srgbClr val="000000"/>
                          </a:solidFill>
                        </a:rPr>
                        <a:t>), </a:t>
                      </a:r>
                    </a:p>
                    <a:p>
                      <a:r>
                        <a:rPr lang="en-US" sz="1600" b="1" i="1" dirty="0" err="1" smtClean="0">
                          <a:solidFill>
                            <a:srgbClr val="000000"/>
                          </a:solidFill>
                        </a:rPr>
                        <a:t>Segetis</a:t>
                      </a:r>
                      <a:r>
                        <a:rPr lang="en-US" sz="1600" b="1" i="1" baseline="0" dirty="0" smtClean="0">
                          <a:solidFill>
                            <a:srgbClr val="000000"/>
                          </a:solidFill>
                        </a:rPr>
                        <a:t> (levulinic derivatives)</a:t>
                      </a:r>
                    </a:p>
                    <a:p>
                      <a:r>
                        <a:rPr lang="en-US" sz="1600" b="1" baseline="0" dirty="0" err="1" smtClean="0">
                          <a:solidFill>
                            <a:srgbClr val="000000"/>
                          </a:solidFill>
                        </a:rPr>
                        <a:t>Rennovia</a:t>
                      </a:r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</a:rPr>
                        <a:t> (adipic)</a:t>
                      </a:r>
                    </a:p>
                    <a:p>
                      <a:r>
                        <a:rPr lang="en-US" sz="1600" b="1" baseline="0" dirty="0" err="1" smtClean="0">
                          <a:solidFill>
                            <a:srgbClr val="000000"/>
                          </a:solidFill>
                        </a:rPr>
                        <a:t>Virent</a:t>
                      </a:r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600" b="1" baseline="0" dirty="0" err="1" smtClean="0">
                          <a:solidFill>
                            <a:srgbClr val="000000"/>
                          </a:solidFill>
                        </a:rPr>
                        <a:t>Anellotech</a:t>
                      </a:r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</a:rPr>
                        <a:t> (xylene)</a:t>
                      </a:r>
                    </a:p>
                  </a:txBody>
                  <a:tcPr marT="45717" marB="45717"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i="1" dirty="0" err="1" smtClean="0">
                          <a:solidFill>
                            <a:srgbClr val="000000"/>
                          </a:solidFill>
                        </a:rPr>
                        <a:t>Elevance</a:t>
                      </a:r>
                      <a:r>
                        <a:rPr lang="en-US" sz="1600" b="1" i="1" dirty="0" smtClean="0">
                          <a:solidFill>
                            <a:srgbClr val="000000"/>
                          </a:solidFill>
                        </a:rPr>
                        <a:t> (C18)*</a:t>
                      </a:r>
                      <a:endParaRPr lang="en-US" sz="1600" b="1" i="1" dirty="0">
                        <a:solidFill>
                          <a:srgbClr val="000000"/>
                        </a:solidFill>
                      </a:endParaRPr>
                    </a:p>
                  </a:txBody>
                  <a:tcPr marT="45717" marB="45717"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92100" y="6051550"/>
            <a:ext cx="3987800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*indicates non-carbohydrate feedstock based</a:t>
            </a:r>
          </a:p>
        </p:txBody>
      </p:sp>
    </p:spTree>
    <p:extLst>
      <p:ext uri="{BB962C8B-B14F-4D97-AF65-F5344CB8AC3E}">
        <p14:creationId xmlns:p14="http://schemas.microsoft.com/office/powerpoint/2010/main" val="1535839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Up Arrow 43"/>
          <p:cNvSpPr/>
          <p:nvPr/>
        </p:nvSpPr>
        <p:spPr>
          <a:xfrm rot="10800000" flipV="1">
            <a:off x="4284663" y="4076700"/>
            <a:ext cx="395287" cy="504825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2642" name="Picture 12" descr="banner-logo+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itle 1"/>
          <p:cNvSpPr txBox="1">
            <a:spLocks/>
          </p:cNvSpPr>
          <p:nvPr/>
        </p:nvSpPr>
        <p:spPr bwMode="auto">
          <a:xfrm>
            <a:off x="457200" y="990600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>
                <a:solidFill>
                  <a:srgbClr val="376092"/>
                </a:solidFill>
                <a:ea typeface="MS PGothic" charset="0"/>
                <a:cs typeface="MS PGothic" charset="0"/>
              </a:rPr>
              <a:t>What Is Biomass?</a:t>
            </a:r>
            <a:endParaRPr lang="en-US" sz="3200" b="1">
              <a:solidFill>
                <a:srgbClr val="604A7B"/>
              </a:solidFill>
              <a:ea typeface="MS PGothic" charset="0"/>
              <a:cs typeface="MS PGothic" charset="0"/>
            </a:endParaRPr>
          </a:p>
          <a:p>
            <a:endParaRPr lang="en-US" sz="3600" b="1">
              <a:solidFill>
                <a:srgbClr val="376092"/>
              </a:solidFill>
              <a:ea typeface="MS PGothic" charset="0"/>
              <a:cs typeface="MS PGothic" charset="0"/>
            </a:endParaRPr>
          </a:p>
        </p:txBody>
      </p:sp>
      <p:grpSp>
        <p:nvGrpSpPr>
          <p:cNvPr id="112644" name="Group 38"/>
          <p:cNvGrpSpPr>
            <a:grpSpLocks/>
          </p:cNvGrpSpPr>
          <p:nvPr/>
        </p:nvGrpSpPr>
        <p:grpSpPr bwMode="auto">
          <a:xfrm>
            <a:off x="323850" y="1692275"/>
            <a:ext cx="2376488" cy="2011363"/>
            <a:chOff x="518160" y="1647190"/>
            <a:chExt cx="2377440" cy="2011680"/>
          </a:xfrm>
        </p:grpSpPr>
        <p:sp>
          <p:nvSpPr>
            <p:cNvPr id="27" name="Rectangle 26"/>
            <p:cNvSpPr/>
            <p:nvPr/>
          </p:nvSpPr>
          <p:spPr>
            <a:xfrm>
              <a:off x="518160" y="1647190"/>
              <a:ext cx="2377440" cy="2011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607096" y="1723402"/>
              <a:ext cx="2194804" cy="411228"/>
            </a:xfrm>
            <a:prstGeom prst="rect">
              <a:avLst/>
            </a:prstGeom>
            <a:solidFill>
              <a:srgbClr val="B7DEE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CA" sz="24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Forestry</a:t>
              </a:r>
            </a:p>
          </p:txBody>
        </p:sp>
        <p:pic>
          <p:nvPicPr>
            <p:cNvPr id="19479" name="Picture 23" descr="File:GrouseMountainBC.JPG">
              <a:hlinkClick r:id="rId4"/>
            </p:cNvPr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43780" y="2204491"/>
              <a:ext cx="1554786" cy="137181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  <a:extLst/>
          </p:spPr>
        </p:pic>
      </p:grpSp>
      <p:grpSp>
        <p:nvGrpSpPr>
          <p:cNvPr id="112645" name="Group 41"/>
          <p:cNvGrpSpPr>
            <a:grpSpLocks/>
          </p:cNvGrpSpPr>
          <p:nvPr/>
        </p:nvGrpSpPr>
        <p:grpSpPr bwMode="auto">
          <a:xfrm>
            <a:off x="6299200" y="1657350"/>
            <a:ext cx="2376488" cy="2011363"/>
            <a:chOff x="8675280" y="1280160"/>
            <a:chExt cx="2377440" cy="2011680"/>
          </a:xfrm>
        </p:grpSpPr>
        <p:pic>
          <p:nvPicPr>
            <p:cNvPr id="25" name="Picture 4" descr="File:Canola plant.JPG">
              <a:hlinkClick r:id="rId6"/>
            </p:cNvPr>
            <p:cNvPicPr>
              <a:picLocks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9099313" y="1843812"/>
              <a:ext cx="1554785" cy="13718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8754687" y="1335732"/>
              <a:ext cx="2194804" cy="41122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CA" sz="24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Agriculture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675280" y="1280160"/>
              <a:ext cx="2377440" cy="2011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3" name="TextBox 30"/>
          <p:cNvSpPr txBox="1">
            <a:spLocks noChangeArrowheads="1"/>
          </p:cNvSpPr>
          <p:nvPr/>
        </p:nvSpPr>
        <p:spPr bwMode="auto">
          <a:xfrm>
            <a:off x="3059113" y="2817813"/>
            <a:ext cx="2881312" cy="11874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CA" sz="3600" dirty="0">
                <a:solidFill>
                  <a:srgbClr val="9BBB59">
                    <a:lumMod val="50000"/>
                  </a:srgbClr>
                </a:solidFill>
                <a:latin typeface="Arial" pitchFamily="34" charset="0"/>
                <a:ea typeface="Geneva" pitchFamily="-108" charset="0"/>
                <a:cs typeface="Arial" pitchFamily="34" charset="0"/>
              </a:rPr>
              <a:t>Bioindustrial Sector</a:t>
            </a:r>
          </a:p>
        </p:txBody>
      </p:sp>
      <p:sp>
        <p:nvSpPr>
          <p:cNvPr id="46" name="Bent Arrow 45"/>
          <p:cNvSpPr/>
          <p:nvPr/>
        </p:nvSpPr>
        <p:spPr>
          <a:xfrm rot="5400000">
            <a:off x="2886076" y="1989137"/>
            <a:ext cx="639762" cy="639763"/>
          </a:xfrm>
          <a:prstGeom prst="bentArrow">
            <a:avLst>
              <a:gd name="adj1" fmla="val 27323"/>
              <a:gd name="adj2" fmla="val 23817"/>
              <a:gd name="adj3" fmla="val 34462"/>
              <a:gd name="adj4" fmla="val 73881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Bent Arrow 48"/>
          <p:cNvSpPr/>
          <p:nvPr/>
        </p:nvSpPr>
        <p:spPr>
          <a:xfrm rot="16200000" flipH="1">
            <a:off x="5534026" y="1989137"/>
            <a:ext cx="639762" cy="639763"/>
          </a:xfrm>
          <a:prstGeom prst="bentArrow">
            <a:avLst>
              <a:gd name="adj1" fmla="val 27323"/>
              <a:gd name="adj2" fmla="val 23817"/>
              <a:gd name="adj3" fmla="val 34462"/>
              <a:gd name="adj4" fmla="val 73881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2649" name="Group 38"/>
          <p:cNvGrpSpPr>
            <a:grpSpLocks/>
          </p:cNvGrpSpPr>
          <p:nvPr/>
        </p:nvGrpSpPr>
        <p:grpSpPr bwMode="auto">
          <a:xfrm>
            <a:off x="3348038" y="4652963"/>
            <a:ext cx="2376487" cy="2011362"/>
            <a:chOff x="518160" y="1647190"/>
            <a:chExt cx="2377440" cy="2011680"/>
          </a:xfrm>
        </p:grpSpPr>
        <p:sp>
          <p:nvSpPr>
            <p:cNvPr id="34" name="Rectangle 33"/>
            <p:cNvSpPr/>
            <p:nvPr/>
          </p:nvSpPr>
          <p:spPr>
            <a:xfrm>
              <a:off x="518160" y="1647190"/>
              <a:ext cx="2377440" cy="2011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607096" y="1723402"/>
              <a:ext cx="2194805" cy="41122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CA" sz="24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MSW</a:t>
              </a:r>
            </a:p>
          </p:txBody>
        </p:sp>
      </p:grpSp>
      <p:pic>
        <p:nvPicPr>
          <p:cNvPr id="112650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5249863"/>
            <a:ext cx="2001838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780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504" y="1406535"/>
            <a:ext cx="8964488" cy="4825990"/>
          </a:xfrm>
          <a:prstGeom prst="rect">
            <a:avLst/>
          </a:prstGeom>
          <a:gradFill flip="none" rotWithShape="1">
            <a:gsLst>
              <a:gs pos="58000">
                <a:srgbClr val="EBFFFB"/>
              </a:gs>
              <a:gs pos="100000">
                <a:schemeClr val="bg1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7696200" y="1981200"/>
            <a:ext cx="8191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4830763" y="2733675"/>
            <a:ext cx="8255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4652963" y="2995613"/>
            <a:ext cx="8382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5126" name="Rectangle 5"/>
          <p:cNvSpPr>
            <a:spLocks noChangeArrowheads="1"/>
          </p:cNvSpPr>
          <p:nvPr/>
        </p:nvSpPr>
        <p:spPr bwMode="auto">
          <a:xfrm>
            <a:off x="4106863" y="3308350"/>
            <a:ext cx="9429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5127" name="Rectangle 6"/>
          <p:cNvSpPr>
            <a:spLocks noChangeArrowheads="1"/>
          </p:cNvSpPr>
          <p:nvPr/>
        </p:nvSpPr>
        <p:spPr bwMode="auto">
          <a:xfrm>
            <a:off x="4052888" y="3584575"/>
            <a:ext cx="10223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5128" name="Rectangle 7"/>
          <p:cNvSpPr>
            <a:spLocks noChangeArrowheads="1"/>
          </p:cNvSpPr>
          <p:nvPr/>
        </p:nvSpPr>
        <p:spPr bwMode="auto">
          <a:xfrm>
            <a:off x="3421063" y="4191000"/>
            <a:ext cx="8382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5129" name="Rectangle 8"/>
          <p:cNvSpPr>
            <a:spLocks noChangeArrowheads="1"/>
          </p:cNvSpPr>
          <p:nvPr/>
        </p:nvSpPr>
        <p:spPr bwMode="auto">
          <a:xfrm>
            <a:off x="3744913" y="3897313"/>
            <a:ext cx="9144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5130" name="Rectangle 9"/>
          <p:cNvSpPr>
            <a:spLocks noChangeArrowheads="1"/>
          </p:cNvSpPr>
          <p:nvPr/>
        </p:nvSpPr>
        <p:spPr bwMode="auto">
          <a:xfrm>
            <a:off x="3403600" y="4495800"/>
            <a:ext cx="798513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5131" name="Rectangle 10"/>
          <p:cNvSpPr>
            <a:spLocks noChangeArrowheads="1"/>
          </p:cNvSpPr>
          <p:nvPr/>
        </p:nvSpPr>
        <p:spPr bwMode="auto">
          <a:xfrm>
            <a:off x="3376613" y="4797425"/>
            <a:ext cx="935037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5132" name="Rectangle 11"/>
          <p:cNvSpPr>
            <a:spLocks noChangeArrowheads="1"/>
          </p:cNvSpPr>
          <p:nvPr/>
        </p:nvSpPr>
        <p:spPr bwMode="auto">
          <a:xfrm>
            <a:off x="3071813" y="5127625"/>
            <a:ext cx="12636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5133" name="Text Box 12"/>
          <p:cNvSpPr txBox="1">
            <a:spLocks noChangeArrowheads="1"/>
          </p:cNvSpPr>
          <p:nvPr/>
        </p:nvSpPr>
        <p:spPr bwMode="auto">
          <a:xfrm>
            <a:off x="1736031" y="6309320"/>
            <a:ext cx="665239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0" dirty="0">
                <a:solidFill>
                  <a:srgbClr val="455560"/>
                </a:solidFill>
                <a:cs typeface="Arial" charset="0"/>
              </a:rPr>
              <a:t>* </a:t>
            </a:r>
            <a:r>
              <a:rPr lang="en-US" sz="1200" b="0" dirty="0" smtClean="0">
                <a:solidFill>
                  <a:srgbClr val="455560"/>
                </a:solidFill>
                <a:cs typeface="Arial" charset="0"/>
              </a:rPr>
              <a:t>Exports </a:t>
            </a:r>
            <a:r>
              <a:rPr lang="en-US" sz="1200" b="0" dirty="0">
                <a:solidFill>
                  <a:srgbClr val="455560"/>
                </a:solidFill>
                <a:cs typeface="Arial" charset="0"/>
              </a:rPr>
              <a:t>of services </a:t>
            </a:r>
            <a:r>
              <a:rPr lang="en-US" sz="1200" b="0" dirty="0" smtClean="0">
                <a:solidFill>
                  <a:srgbClr val="455560"/>
                </a:solidFill>
                <a:cs typeface="Arial" charset="0"/>
              </a:rPr>
              <a:t>are not included in this estimate</a:t>
            </a:r>
            <a:endParaRPr lang="en-US" sz="1200" b="0" dirty="0">
              <a:solidFill>
                <a:srgbClr val="455560"/>
              </a:solidFill>
              <a:cs typeface="Arial" charset="0"/>
            </a:endParaRPr>
          </a:p>
          <a:p>
            <a:pPr eaLnBrk="0" hangingPunct="0"/>
            <a:r>
              <a:rPr lang="en-US" sz="1200" b="0" dirty="0">
                <a:solidFill>
                  <a:srgbClr val="455560"/>
                </a:solidFill>
                <a:cs typeface="Arial" charset="0"/>
              </a:rPr>
              <a:t>Sources</a:t>
            </a:r>
            <a:r>
              <a:rPr lang="en-US" sz="1200" b="0" dirty="0">
                <a:solidFill>
                  <a:srgbClr val="455560"/>
                </a:solidFill>
              </a:rPr>
              <a:t>:  </a:t>
            </a:r>
            <a:r>
              <a:rPr lang="en-US" sz="1200" b="0" dirty="0">
                <a:solidFill>
                  <a:srgbClr val="455560"/>
                </a:solidFill>
                <a:cs typeface="Arial" charset="0"/>
              </a:rPr>
              <a:t>Statistics Canada and Alberta </a:t>
            </a:r>
            <a:r>
              <a:rPr lang="en-US" sz="1200" b="0" dirty="0" smtClean="0">
                <a:solidFill>
                  <a:srgbClr val="455560"/>
                </a:solidFill>
                <a:cs typeface="Arial" charset="0"/>
              </a:rPr>
              <a:t>Innovation and Advanced Education </a:t>
            </a:r>
            <a:endParaRPr lang="en-US" sz="1200" b="0" dirty="0">
              <a:solidFill>
                <a:srgbClr val="455560"/>
              </a:solidFill>
              <a:cs typeface="Arial" charset="0"/>
            </a:endParaRPr>
          </a:p>
        </p:txBody>
      </p:sp>
      <p:sp>
        <p:nvSpPr>
          <p:cNvPr id="5135" name="Rectangle 14"/>
          <p:cNvSpPr>
            <a:spLocks noChangeArrowheads="1"/>
          </p:cNvSpPr>
          <p:nvPr/>
        </p:nvSpPr>
        <p:spPr bwMode="auto">
          <a:xfrm>
            <a:off x="539552" y="44624"/>
            <a:ext cx="6934200" cy="13619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endParaRPr lang="en-US" sz="3200" dirty="0"/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3200" dirty="0"/>
              <a:t>Alberta’s Major Exports </a:t>
            </a:r>
            <a:r>
              <a:rPr lang="en-US" sz="3200" dirty="0" smtClean="0"/>
              <a:t>2012*</a:t>
            </a:r>
            <a:endParaRPr lang="en-US" sz="3200" dirty="0"/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3200" dirty="0"/>
              <a:t>Total Exports of </a:t>
            </a:r>
            <a:r>
              <a:rPr lang="en-US" sz="3200" dirty="0" smtClean="0"/>
              <a:t>Goods ($94.8 </a:t>
            </a:r>
            <a:r>
              <a:rPr lang="en-US" sz="3200" dirty="0"/>
              <a:t>Billion</a:t>
            </a:r>
            <a:r>
              <a:rPr lang="en-US" sz="3200" dirty="0" smtClean="0"/>
              <a:t>)</a:t>
            </a:r>
            <a:endParaRPr lang="en-US" sz="3200" baseline="30000" dirty="0"/>
          </a:p>
        </p:txBody>
      </p:sp>
      <p:sp>
        <p:nvSpPr>
          <p:cNvPr id="5136" name="Rectangle 15"/>
          <p:cNvSpPr>
            <a:spLocks noChangeArrowheads="1"/>
          </p:cNvSpPr>
          <p:nvPr/>
        </p:nvSpPr>
        <p:spPr bwMode="auto">
          <a:xfrm>
            <a:off x="5486400" y="4191000"/>
            <a:ext cx="1861536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3200" i="1" dirty="0">
                <a:solidFill>
                  <a:srgbClr val="005072"/>
                </a:solidFill>
              </a:rPr>
              <a:t>$</a:t>
            </a:r>
            <a:r>
              <a:rPr lang="en-US" sz="1400" i="1" dirty="0">
                <a:solidFill>
                  <a:srgbClr val="005072"/>
                </a:solidFill>
              </a:rPr>
              <a:t> </a:t>
            </a:r>
            <a:r>
              <a:rPr lang="en-US" sz="3200" i="1" dirty="0">
                <a:solidFill>
                  <a:srgbClr val="005072"/>
                </a:solidFill>
              </a:rPr>
              <a:t>Billions</a:t>
            </a:r>
            <a:endParaRPr lang="en-US" sz="1400" i="1" dirty="0">
              <a:solidFill>
                <a:srgbClr val="005072"/>
              </a:solidFill>
            </a:endParaRPr>
          </a:p>
        </p:txBody>
      </p:sp>
      <p:graphicFrame>
        <p:nvGraphicFramePr>
          <p:cNvPr id="5122" name="Object 1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8078988"/>
              </p:ext>
            </p:extLst>
          </p:nvPr>
        </p:nvGraphicFramePr>
        <p:xfrm>
          <a:off x="166117" y="1451570"/>
          <a:ext cx="8942387" cy="485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Worksheet" r:id="rId4" imgW="8661400" imgH="4203700" progId="Excel.Sheet.8">
                  <p:embed/>
                </p:oleObj>
              </mc:Choice>
              <mc:Fallback>
                <p:oleObj name="Worksheet" r:id="rId4" imgW="8661400" imgH="42037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117" y="1451570"/>
                        <a:ext cx="8942387" cy="4857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587062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888"/>
            <a:ext cx="5148263" cy="10175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ea typeface="+mj-ea"/>
                <a:cs typeface="+mj-cs"/>
              </a:rPr>
              <a:t>BioEconomy</a:t>
            </a:r>
            <a:r>
              <a:rPr lang="en-US" dirty="0" smtClean="0">
                <a:ea typeface="+mj-ea"/>
                <a:cs typeface="+mj-cs"/>
              </a:rPr>
              <a:t> Strategy 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For Alberta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9388" y="1379538"/>
            <a:ext cx="4691062" cy="4786312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ea typeface="+mn-ea"/>
                <a:cs typeface="+mn-cs"/>
              </a:rPr>
              <a:t>10 year strategy building toward a 20 year horizon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600" dirty="0" smtClean="0">
                <a:ea typeface="+mn-ea"/>
              </a:rPr>
              <a:t>Strengths of agriculture and forest industry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600" dirty="0" smtClean="0">
                <a:ea typeface="+mn-ea"/>
              </a:rPr>
              <a:t>Diversifying through linkages to the oil and gas sector,  i.e. using </a:t>
            </a:r>
            <a:r>
              <a:rPr lang="en-US" sz="2600" dirty="0" err="1" smtClean="0">
                <a:ea typeface="+mn-ea"/>
              </a:rPr>
              <a:t>biobased</a:t>
            </a:r>
            <a:r>
              <a:rPr lang="en-US" sz="2600" dirty="0" smtClean="0">
                <a:ea typeface="+mn-ea"/>
              </a:rPr>
              <a:t> solutions to solve current issues. 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600" dirty="0" smtClean="0">
                <a:ea typeface="+mn-ea"/>
              </a:rPr>
              <a:t>Near term opportunities in CO</a:t>
            </a:r>
            <a:r>
              <a:rPr lang="en-US" sz="2600" baseline="-25000" dirty="0" smtClean="0">
                <a:ea typeface="+mn-ea"/>
              </a:rPr>
              <a:t>2 </a:t>
            </a:r>
            <a:r>
              <a:rPr lang="en-US" sz="2600" dirty="0" smtClean="0">
                <a:ea typeface="+mn-ea"/>
              </a:rPr>
              <a:t>and GHG reduction, sequestration and offsets, biopolymers and green fluids (</a:t>
            </a:r>
            <a:r>
              <a:rPr lang="en-US" sz="2600" dirty="0" err="1" smtClean="0">
                <a:ea typeface="+mn-ea"/>
              </a:rPr>
              <a:t>fracking</a:t>
            </a:r>
            <a:r>
              <a:rPr lang="en-US" sz="2600" dirty="0" smtClean="0">
                <a:ea typeface="+mn-ea"/>
              </a:rPr>
              <a:t> fluids)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119812" name="Picture 3" descr="IMG_92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25" y="0"/>
            <a:ext cx="3940175" cy="591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3900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2" descr="banner-logo+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4" name="Title 1"/>
          <p:cNvSpPr txBox="1">
            <a:spLocks/>
          </p:cNvSpPr>
          <p:nvPr/>
        </p:nvSpPr>
        <p:spPr bwMode="auto">
          <a:xfrm>
            <a:off x="457200" y="836712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 smtClean="0">
                <a:solidFill>
                  <a:srgbClr val="376092"/>
                </a:solidFill>
                <a:ea typeface="MS PGothic" charset="0"/>
                <a:cs typeface="MS PGothic" charset="0"/>
              </a:rPr>
              <a:t>Sector Integration</a:t>
            </a:r>
            <a:endParaRPr lang="en-US" sz="3200" b="1" dirty="0">
              <a:solidFill>
                <a:srgbClr val="604A7B"/>
              </a:solidFill>
              <a:ea typeface="MS PGothic" charset="0"/>
              <a:cs typeface="MS PGothic" charset="0"/>
            </a:endParaRPr>
          </a:p>
          <a:p>
            <a:endParaRPr lang="en-US" sz="3600" b="1" dirty="0">
              <a:solidFill>
                <a:srgbClr val="376092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10595" name="TextBox 23"/>
          <p:cNvSpPr txBox="1">
            <a:spLocks noChangeArrowheads="1"/>
          </p:cNvSpPr>
          <p:nvPr/>
        </p:nvSpPr>
        <p:spPr bwMode="auto">
          <a:xfrm>
            <a:off x="107950" y="5883275"/>
            <a:ext cx="88741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2800" b="1">
                <a:solidFill>
                  <a:srgbClr val="002060"/>
                </a:solidFill>
                <a:cs typeface="Arial" charset="0"/>
              </a:rPr>
              <a:t>Integrating traditionally separate sectors to create a unified bioeconomy</a:t>
            </a:r>
          </a:p>
        </p:txBody>
      </p:sp>
      <p:grpSp>
        <p:nvGrpSpPr>
          <p:cNvPr id="110596" name="Group 38"/>
          <p:cNvGrpSpPr>
            <a:grpSpLocks/>
          </p:cNvGrpSpPr>
          <p:nvPr/>
        </p:nvGrpSpPr>
        <p:grpSpPr bwMode="auto">
          <a:xfrm>
            <a:off x="323850" y="1633538"/>
            <a:ext cx="2376488" cy="2011362"/>
            <a:chOff x="518160" y="1647190"/>
            <a:chExt cx="2377440" cy="2011680"/>
          </a:xfrm>
        </p:grpSpPr>
        <p:sp>
          <p:nvSpPr>
            <p:cNvPr id="27" name="Rectangle 26"/>
            <p:cNvSpPr/>
            <p:nvPr/>
          </p:nvSpPr>
          <p:spPr>
            <a:xfrm>
              <a:off x="518160" y="1647190"/>
              <a:ext cx="2377440" cy="2011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607096" y="1723402"/>
              <a:ext cx="2194804" cy="411227"/>
            </a:xfrm>
            <a:prstGeom prst="rect">
              <a:avLst/>
            </a:prstGeom>
            <a:solidFill>
              <a:srgbClr val="B7DEE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CA" sz="2400" dirty="0">
                  <a:latin typeface="Arial" pitchFamily="34" charset="0"/>
                  <a:ea typeface="+mn-ea"/>
                  <a:cs typeface="Arial" pitchFamily="34" charset="0"/>
                </a:rPr>
                <a:t>Forestry</a:t>
              </a:r>
            </a:p>
          </p:txBody>
        </p:sp>
        <p:pic>
          <p:nvPicPr>
            <p:cNvPr id="19479" name="Picture 23" descr="File:GrouseMountainBC.JPG">
              <a:hlinkClick r:id="rId4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780" y="2204490"/>
              <a:ext cx="1554786" cy="137181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0597" name="Group 40"/>
          <p:cNvGrpSpPr>
            <a:grpSpLocks/>
          </p:cNvGrpSpPr>
          <p:nvPr/>
        </p:nvGrpSpPr>
        <p:grpSpPr bwMode="auto">
          <a:xfrm>
            <a:off x="6299200" y="3778250"/>
            <a:ext cx="2376488" cy="2011363"/>
            <a:chOff x="5779720" y="3425162"/>
            <a:chExt cx="2377440" cy="2011680"/>
          </a:xfrm>
        </p:grpSpPr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5860715" y="3495023"/>
              <a:ext cx="2194804" cy="411228"/>
            </a:xfrm>
            <a:prstGeom prst="rect">
              <a:avLst/>
            </a:prstGeom>
            <a:solidFill>
              <a:srgbClr val="CCC1D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CA" sz="2400" dirty="0">
                  <a:latin typeface="Arial" pitchFamily="34" charset="0"/>
                  <a:ea typeface="+mn-ea"/>
                  <a:cs typeface="Arial" pitchFamily="34" charset="0"/>
                </a:rPr>
                <a:t>Petrochemical</a:t>
              </a:r>
            </a:p>
          </p:txBody>
        </p:sp>
        <p:pic>
          <p:nvPicPr>
            <p:cNvPr id="19481" name="Picture 25" descr="File:Anacortes Refinery 31911.JPG">
              <a:hlinkClick r:id="rId6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1693" y="3974524"/>
              <a:ext cx="1554786" cy="137181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5779720" y="3425162"/>
              <a:ext cx="2377440" cy="2011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</p:grpSp>
      <p:grpSp>
        <p:nvGrpSpPr>
          <p:cNvPr id="110598" name="Group 41"/>
          <p:cNvGrpSpPr>
            <a:grpSpLocks/>
          </p:cNvGrpSpPr>
          <p:nvPr/>
        </p:nvGrpSpPr>
        <p:grpSpPr bwMode="auto">
          <a:xfrm>
            <a:off x="6299200" y="1598613"/>
            <a:ext cx="2376488" cy="2011362"/>
            <a:chOff x="8675280" y="1280160"/>
            <a:chExt cx="2377440" cy="2011680"/>
          </a:xfrm>
        </p:grpSpPr>
        <p:pic>
          <p:nvPicPr>
            <p:cNvPr id="25" name="Picture 4" descr="File:Canola plant.JPG">
              <a:hlinkClick r:id="rId8"/>
            </p:cNvPr>
            <p:cNvPicPr>
              <a:picLocks noChangeArrowheads="1"/>
            </p:cNvPicPr>
            <p:nvPr/>
          </p:nvPicPr>
          <p:blipFill>
            <a:blip r:embed="rId9"/>
            <a:stretch>
              <a:fillRect/>
            </a:stretch>
          </p:blipFill>
          <p:spPr bwMode="auto">
            <a:xfrm>
              <a:off x="9099313" y="1843811"/>
              <a:ext cx="1554785" cy="13718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8754687" y="1335731"/>
              <a:ext cx="2194804" cy="41122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CA" sz="2400" dirty="0">
                  <a:latin typeface="Arial" pitchFamily="34" charset="0"/>
                  <a:ea typeface="+mn-ea"/>
                  <a:cs typeface="Arial" pitchFamily="34" charset="0"/>
                </a:rPr>
                <a:t>Agriculture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8675280" y="1280160"/>
              <a:ext cx="2377440" cy="2011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</p:grpSp>
      <p:grpSp>
        <p:nvGrpSpPr>
          <p:cNvPr id="110599" name="Group 39"/>
          <p:cNvGrpSpPr>
            <a:grpSpLocks/>
          </p:cNvGrpSpPr>
          <p:nvPr/>
        </p:nvGrpSpPr>
        <p:grpSpPr bwMode="auto">
          <a:xfrm>
            <a:off x="323850" y="3773488"/>
            <a:ext cx="2376488" cy="2011362"/>
            <a:chOff x="502920" y="4139950"/>
            <a:chExt cx="2377440" cy="2011680"/>
          </a:xfrm>
        </p:grpSpPr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595032" y="4241566"/>
              <a:ext cx="2193216" cy="411227"/>
            </a:xfrm>
            <a:prstGeom prst="rect">
              <a:avLst/>
            </a:prstGeom>
            <a:solidFill>
              <a:srgbClr val="E6B9B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CA" sz="2400" dirty="0">
                  <a:latin typeface="Arial" pitchFamily="34" charset="0"/>
                  <a:ea typeface="+mn-ea"/>
                  <a:cs typeface="Arial" pitchFamily="34" charset="0"/>
                </a:rPr>
                <a:t>Oil &amp; Gas</a:t>
              </a:r>
            </a:p>
          </p:txBody>
        </p:sp>
        <p:pic>
          <p:nvPicPr>
            <p:cNvPr id="31" name="Picture 2" descr="File:Oil well.jpg">
              <a:hlinkClick r:id="rId10"/>
            </p:cNvPr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29" r="9804"/>
            <a:stretch>
              <a:fillRect/>
            </a:stretch>
          </p:blipFill>
          <p:spPr bwMode="auto">
            <a:xfrm>
              <a:off x="899954" y="4721067"/>
              <a:ext cx="1554786" cy="137181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502920" y="4139950"/>
              <a:ext cx="2377440" cy="2011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</p:grpSp>
      <p:sp>
        <p:nvSpPr>
          <p:cNvPr id="43" name="TextBox 30"/>
          <p:cNvSpPr txBox="1">
            <a:spLocks noChangeArrowheads="1"/>
          </p:cNvSpPr>
          <p:nvPr/>
        </p:nvSpPr>
        <p:spPr bwMode="auto">
          <a:xfrm>
            <a:off x="3059113" y="3141663"/>
            <a:ext cx="2881312" cy="11874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CA" sz="36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ea typeface="Geneva" pitchFamily="-108" charset="0"/>
                <a:cs typeface="Arial" pitchFamily="34" charset="0"/>
              </a:rPr>
              <a:t>Bioindustrial Sector</a:t>
            </a:r>
          </a:p>
        </p:txBody>
      </p:sp>
      <p:sp>
        <p:nvSpPr>
          <p:cNvPr id="46" name="Bent Arrow 45"/>
          <p:cNvSpPr/>
          <p:nvPr/>
        </p:nvSpPr>
        <p:spPr>
          <a:xfrm rot="5400000">
            <a:off x="2886075" y="2190750"/>
            <a:ext cx="639763" cy="639763"/>
          </a:xfrm>
          <a:prstGeom prst="bentArrow">
            <a:avLst>
              <a:gd name="adj1" fmla="val 27323"/>
              <a:gd name="adj2" fmla="val 23817"/>
              <a:gd name="adj3" fmla="val 34462"/>
              <a:gd name="adj4" fmla="val 73881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schemeClr val="tx1"/>
              </a:solidFill>
            </a:endParaRPr>
          </a:p>
        </p:txBody>
      </p:sp>
      <p:sp>
        <p:nvSpPr>
          <p:cNvPr id="47" name="Bent Arrow 46"/>
          <p:cNvSpPr/>
          <p:nvPr/>
        </p:nvSpPr>
        <p:spPr>
          <a:xfrm rot="16200000" flipV="1">
            <a:off x="2885282" y="4966493"/>
            <a:ext cx="641350" cy="639763"/>
          </a:xfrm>
          <a:prstGeom prst="bentArrow">
            <a:avLst>
              <a:gd name="adj1" fmla="val 27323"/>
              <a:gd name="adj2" fmla="val 23817"/>
              <a:gd name="adj3" fmla="val 34462"/>
              <a:gd name="adj4" fmla="val 73881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schemeClr val="tx1"/>
              </a:solidFill>
            </a:endParaRPr>
          </a:p>
        </p:txBody>
      </p:sp>
      <p:sp>
        <p:nvSpPr>
          <p:cNvPr id="48" name="Bent Arrow 47"/>
          <p:cNvSpPr/>
          <p:nvPr/>
        </p:nvSpPr>
        <p:spPr>
          <a:xfrm rot="5400000" flipH="1" flipV="1">
            <a:off x="5547519" y="4966494"/>
            <a:ext cx="641350" cy="639762"/>
          </a:xfrm>
          <a:prstGeom prst="bentArrow">
            <a:avLst>
              <a:gd name="adj1" fmla="val 27323"/>
              <a:gd name="adj2" fmla="val 23817"/>
              <a:gd name="adj3" fmla="val 34462"/>
              <a:gd name="adj4" fmla="val 73881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schemeClr val="tx1"/>
              </a:solidFill>
            </a:endParaRPr>
          </a:p>
        </p:txBody>
      </p:sp>
      <p:sp>
        <p:nvSpPr>
          <p:cNvPr id="49" name="Bent Arrow 48"/>
          <p:cNvSpPr/>
          <p:nvPr/>
        </p:nvSpPr>
        <p:spPr>
          <a:xfrm rot="16200000" flipH="1">
            <a:off x="5534025" y="2190750"/>
            <a:ext cx="639763" cy="639763"/>
          </a:xfrm>
          <a:prstGeom prst="bentArrow">
            <a:avLst>
              <a:gd name="adj1" fmla="val 27323"/>
              <a:gd name="adj2" fmla="val 23817"/>
              <a:gd name="adj3" fmla="val 34462"/>
              <a:gd name="adj4" fmla="val 73881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schemeClr val="tx1"/>
              </a:solidFill>
            </a:endParaRPr>
          </a:p>
        </p:txBody>
      </p:sp>
      <p:sp>
        <p:nvSpPr>
          <p:cNvPr id="110605" name="Slide Number Placeholder 9"/>
          <p:cNvSpPr txBox="1">
            <a:spLocks/>
          </p:cNvSpPr>
          <p:nvPr/>
        </p:nvSpPr>
        <p:spPr bwMode="auto">
          <a:xfrm>
            <a:off x="6913563" y="64817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B6D14A8-0490-AB49-935D-275D0FF6F14D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32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"/>
            <a:ext cx="914400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/>
          <p:cNvSpPr txBox="1">
            <a:spLocks/>
          </p:cNvSpPr>
          <p:nvPr/>
        </p:nvSpPr>
        <p:spPr bwMode="auto">
          <a:xfrm>
            <a:off x="152400" y="990600"/>
            <a:ext cx="9144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376092"/>
                </a:solidFill>
              </a:rPr>
              <a:t>Traditional academia in support of the evolving </a:t>
            </a:r>
            <a:r>
              <a:rPr lang="en-US" sz="3600" b="1" dirty="0" err="1" smtClean="0">
                <a:solidFill>
                  <a:srgbClr val="376092"/>
                </a:solidFill>
              </a:rPr>
              <a:t>bioeconomy</a:t>
            </a:r>
            <a:r>
              <a:rPr lang="en-US" sz="3600" b="1" dirty="0" smtClean="0">
                <a:solidFill>
                  <a:srgbClr val="376092"/>
                </a:solidFill>
              </a:rPr>
              <a:t> </a:t>
            </a:r>
            <a:endParaRPr lang="en-US" sz="3600" b="1" dirty="0">
              <a:solidFill>
                <a:srgbClr val="376092"/>
              </a:solidFill>
            </a:endParaRPr>
          </a:p>
        </p:txBody>
      </p:sp>
      <p:pic>
        <p:nvPicPr>
          <p:cNvPr id="132098" name="Picture 12" descr="banner-logo+tex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Content Placeholder 2"/>
          <p:cNvSpPr txBox="1">
            <a:spLocks/>
          </p:cNvSpPr>
          <p:nvPr/>
        </p:nvSpPr>
        <p:spPr bwMode="auto">
          <a:xfrm>
            <a:off x="323528" y="6014864"/>
            <a:ext cx="8518525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2301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025525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12712" indent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cs typeface="Arial" charset="0"/>
              </a:rPr>
              <a:t>“You can’t get there from here…”</a:t>
            </a:r>
            <a:endParaRPr lang="en-US" sz="2800" b="1" dirty="0" smtClean="0">
              <a:solidFill>
                <a:srgbClr val="000000"/>
              </a:solidFill>
              <a:cs typeface="Arial" charset="0"/>
            </a:endParaRPr>
          </a:p>
          <a:p>
            <a:pPr marL="627062" indent="-514350" algn="ctr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lang="en-US" sz="2800" b="1" dirty="0" smtClean="0">
              <a:solidFill>
                <a:srgbClr val="000000"/>
              </a:solidFill>
              <a:cs typeface="Arial" charset="0"/>
            </a:endParaRPr>
          </a:p>
          <a:p>
            <a:pPr marL="627062" indent="-514350" algn="ctr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lang="en-US" sz="2800" b="1" dirty="0">
              <a:solidFill>
                <a:srgbClr val="000000"/>
              </a:solidFill>
              <a:cs typeface="Arial" charset="0"/>
            </a:endParaRPr>
          </a:p>
          <a:p>
            <a:pPr lvl="1"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b="1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2204864"/>
            <a:ext cx="36576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5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/>
          <p:cNvSpPr txBox="1">
            <a:spLocks/>
          </p:cNvSpPr>
          <p:nvPr/>
        </p:nvSpPr>
        <p:spPr bwMode="auto">
          <a:xfrm>
            <a:off x="152400" y="990600"/>
            <a:ext cx="9144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376092"/>
                </a:solidFill>
              </a:rPr>
              <a:t>Why industry is still at the table</a:t>
            </a:r>
            <a:endParaRPr lang="en-US" sz="3600" b="1" dirty="0">
              <a:solidFill>
                <a:srgbClr val="376092"/>
              </a:solidFill>
            </a:endParaRPr>
          </a:p>
        </p:txBody>
      </p:sp>
      <p:pic>
        <p:nvPicPr>
          <p:cNvPr id="132098" name="Picture 12" descr="banner-logo+tex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Content Placeholder 2"/>
          <p:cNvSpPr txBox="1">
            <a:spLocks/>
          </p:cNvSpPr>
          <p:nvPr/>
        </p:nvSpPr>
        <p:spPr bwMode="auto">
          <a:xfrm>
            <a:off x="393700" y="2152649"/>
            <a:ext cx="8518525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2301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025525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627062" indent="-514350" fontAlgn="base">
              <a:spcBef>
                <a:spcPct val="200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rgbClr val="000000"/>
                </a:solidFill>
                <a:cs typeface="Arial" charset="0"/>
              </a:rPr>
              <a:t>True expertise (skillsets) they don’t have</a:t>
            </a:r>
          </a:p>
          <a:p>
            <a:pPr marL="627062" indent="-514350" fontAlgn="base">
              <a:spcBef>
                <a:spcPct val="200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rgbClr val="000000"/>
                </a:solidFill>
                <a:cs typeface="Arial" charset="0"/>
              </a:rPr>
              <a:t>Tax breaks on research</a:t>
            </a:r>
          </a:p>
          <a:p>
            <a:pPr marL="627062" indent="-514350" fontAlgn="base">
              <a:spcBef>
                <a:spcPct val="200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rgbClr val="000000"/>
                </a:solidFill>
                <a:cs typeface="Arial" charset="0"/>
              </a:rPr>
              <a:t>Infrastructure</a:t>
            </a:r>
          </a:p>
          <a:p>
            <a:pPr marL="627062" indent="-514350" fontAlgn="base">
              <a:spcBef>
                <a:spcPct val="200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sz="2800" b="1" dirty="0" smtClean="0">
                <a:solidFill>
                  <a:srgbClr val="000000"/>
                </a:solidFill>
                <a:cs typeface="Arial" charset="0"/>
              </a:rPr>
              <a:t>New ideas </a:t>
            </a:r>
          </a:p>
          <a:p>
            <a:pPr marL="627062" indent="-514350" fontAlgn="base">
              <a:spcBef>
                <a:spcPct val="2000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sz="2800" b="1" dirty="0">
                <a:solidFill>
                  <a:srgbClr val="000000"/>
                </a:solidFill>
                <a:cs typeface="Arial" charset="0"/>
              </a:rPr>
              <a:t>A</a:t>
            </a:r>
            <a:r>
              <a:rPr lang="en-US" sz="2800" b="1" dirty="0" smtClean="0">
                <a:solidFill>
                  <a:srgbClr val="000000"/>
                </a:solidFill>
                <a:cs typeface="Arial" charset="0"/>
              </a:rPr>
              <a:t>bility to work on high value, low probability of success approaches</a:t>
            </a:r>
          </a:p>
          <a:p>
            <a:pPr marL="627062" indent="-51435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lang="en-US" sz="2800" b="1" dirty="0" smtClean="0">
              <a:solidFill>
                <a:srgbClr val="000000"/>
              </a:solidFill>
              <a:cs typeface="Arial" charset="0"/>
            </a:endParaRPr>
          </a:p>
          <a:p>
            <a:pPr marL="627062" indent="-51435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lang="en-US" sz="2800" b="1" dirty="0">
              <a:solidFill>
                <a:srgbClr val="000000"/>
              </a:solidFill>
              <a:cs typeface="Arial" charset="0"/>
            </a:endParaRPr>
          </a:p>
          <a:p>
            <a:pPr lvl="1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b="1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2780927"/>
            <a:ext cx="3476129" cy="252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93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 txBox="1">
            <a:spLocks/>
          </p:cNvSpPr>
          <p:nvPr/>
        </p:nvSpPr>
        <p:spPr>
          <a:xfrm>
            <a:off x="6172201" y="1676400"/>
            <a:ext cx="2971800" cy="5181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 smtClean="0">
                <a:solidFill>
                  <a:srgbClr val="E46C0A"/>
                </a:solidFill>
              </a:rPr>
              <a:t>Some R&amp;D partners</a:t>
            </a:r>
            <a:r>
              <a:rPr lang="en-US" sz="2200" dirty="0" smtClean="0"/>
              <a:t>:</a:t>
            </a:r>
            <a:endParaRPr lang="en-US" sz="22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" y="1000734"/>
            <a:ext cx="5856286" cy="56388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/>
              <a:t>Focuses </a:t>
            </a:r>
            <a:r>
              <a:rPr lang="en-US" sz="2400" dirty="0"/>
              <a:t>on new chemicals, materials and energy from </a:t>
            </a:r>
            <a:r>
              <a:rPr lang="en-US" sz="2400" dirty="0" smtClean="0"/>
              <a:t>agriculture, forest and municipal solid waste biomass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Offers targeted funding, advice and connections 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Supports 29 active R&amp;D projects worth $63 million in total project costs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Some projects involve: </a:t>
            </a:r>
            <a:br>
              <a:rPr lang="en-US" sz="2400" dirty="0" smtClean="0"/>
            </a:br>
            <a:r>
              <a:rPr lang="en-US" sz="2400" dirty="0" smtClean="0"/>
              <a:t>Biorefining Conversions Network, energy LCA, drilling mud, biochar, biocomposites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Invites companies to become R&amp;D partners with Alberta Innovates Bio </a:t>
            </a:r>
            <a:r>
              <a:rPr lang="en-US" sz="2400" dirty="0" smtClean="0"/>
              <a:t>Solutions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69273"/>
            <a:ext cx="8229600" cy="1143000"/>
          </a:xfrm>
        </p:spPr>
        <p:txBody>
          <a:bodyPr/>
          <a:lstStyle/>
          <a:p>
            <a:r>
              <a:rPr lang="en-US" dirty="0" smtClean="0"/>
              <a:t>Bioindustrial Innovation </a:t>
            </a:r>
            <a:r>
              <a:rPr lang="en-US" dirty="0" smtClean="0">
                <a:solidFill>
                  <a:srgbClr val="E46C0A"/>
                </a:solidFill>
              </a:rPr>
              <a:t>D</a:t>
            </a:r>
            <a:r>
              <a:rPr lang="en-US" dirty="0" smtClean="0"/>
              <a:t>ivision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19400"/>
            <a:ext cx="27023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6" y="2228850"/>
            <a:ext cx="2562225" cy="10477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638800"/>
            <a:ext cx="2562827" cy="95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64016"/>
            <a:ext cx="1937952" cy="109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925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12" descr="banner-logo+tex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8" name="Title 1"/>
          <p:cNvSpPr txBox="1">
            <a:spLocks/>
          </p:cNvSpPr>
          <p:nvPr/>
        </p:nvSpPr>
        <p:spPr bwMode="auto">
          <a:xfrm>
            <a:off x="457200" y="990600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>
                <a:solidFill>
                  <a:srgbClr val="376092"/>
                </a:solidFill>
                <a:cs typeface="Arial" charset="0"/>
              </a:rPr>
              <a:t>BCN Mission</a:t>
            </a:r>
          </a:p>
        </p:txBody>
      </p:sp>
      <p:sp>
        <p:nvSpPr>
          <p:cNvPr id="150531" name="Content Placeholder 2"/>
          <p:cNvSpPr txBox="1">
            <a:spLocks/>
          </p:cNvSpPr>
          <p:nvPr/>
        </p:nvSpPr>
        <p:spPr bwMode="auto">
          <a:xfrm>
            <a:off x="58738" y="1630363"/>
            <a:ext cx="60579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38138" indent="-2254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796925" indent="-2222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254125" indent="-222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711325" indent="-222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168525" indent="-222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625725" indent="-222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5613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CA" sz="3200" dirty="0" smtClean="0">
                <a:solidFill>
                  <a:srgbClr val="000000"/>
                </a:solidFill>
                <a:ea typeface="MS PGothic" charset="0"/>
                <a:cs typeface="MS PGothic" charset="0"/>
              </a:rPr>
              <a:t>How </a:t>
            </a:r>
            <a:r>
              <a:rPr lang="en-CA" sz="3200" dirty="0" smtClean="0">
                <a:solidFill>
                  <a:srgbClr val="000000"/>
                </a:solidFill>
                <a:ea typeface="MS PGothic" charset="0"/>
                <a:cs typeface="MS PGothic" charset="0"/>
              </a:rPr>
              <a:t>do we best use our solar energy units per hectare of land to best meet our needs for food, materials, energy </a:t>
            </a:r>
            <a:r>
              <a:rPr lang="en-CA" sz="3200" dirty="0" smtClean="0">
                <a:solidFill>
                  <a:srgbClr val="000000"/>
                </a:solidFill>
                <a:ea typeface="MS PGothic" charset="0"/>
                <a:cs typeface="MS PGothic" charset="0"/>
              </a:rPr>
              <a:t>and not be …</a:t>
            </a:r>
          </a:p>
          <a:p>
            <a:pPr marL="112713" lvl="1" indent="0">
              <a:spcBef>
                <a:spcPct val="20000"/>
              </a:spcBef>
              <a:defRPr/>
            </a:pPr>
            <a:r>
              <a:rPr lang="en-CA" sz="3200" dirty="0" smtClean="0">
                <a:solidFill>
                  <a:srgbClr val="000000"/>
                </a:solidFill>
                <a:ea typeface="MS PGothic" charset="0"/>
                <a:cs typeface="MS PGothic" charset="0"/>
              </a:rPr>
              <a:t>  </a:t>
            </a:r>
            <a:r>
              <a:rPr lang="en-CA" sz="3200" dirty="0" smtClean="0">
                <a:solidFill>
                  <a:srgbClr val="FF0000"/>
                </a:solidFill>
                <a:ea typeface="MS PGothic" charset="0"/>
                <a:cs typeface="MS PGothic" charset="0"/>
              </a:rPr>
              <a:t> </a:t>
            </a:r>
            <a:r>
              <a:rPr lang="en-C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MS PGothic" charset="0"/>
                <a:cs typeface="MS PGothic" charset="0"/>
              </a:rPr>
              <a:t> “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MS PGothic" charset="0"/>
                <a:cs typeface="MS PGothic" charset="0"/>
              </a:rPr>
              <a:t>Hewers 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MS PGothic" charset="0"/>
                <a:cs typeface="MS PGothic" charset="0"/>
              </a:rPr>
              <a:t>Of Wood And </a:t>
            </a:r>
            <a:endParaRPr lang="en-US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MS PGothic" charset="0"/>
              <a:cs typeface="MS PGothic" charset="0"/>
            </a:endParaRPr>
          </a:p>
          <a:p>
            <a:pPr marL="112713" lvl="1" indent="0">
              <a:spcBef>
                <a:spcPct val="20000"/>
              </a:spcBef>
              <a:defRPr/>
            </a:pP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MS PGothic" charset="0"/>
                <a:cs typeface="MS PGothic" charset="0"/>
              </a:rPr>
              <a:t> 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MS PGothic" charset="0"/>
                <a:cs typeface="MS PGothic" charset="0"/>
              </a:rPr>
              <a:t>      Drawers 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MS PGothic" charset="0"/>
                <a:cs typeface="MS PGothic" charset="0"/>
              </a:rPr>
              <a:t>Of 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MS PGothic" charset="0"/>
                <a:cs typeface="MS PGothic" charset="0"/>
              </a:rPr>
              <a:t>Water”</a:t>
            </a:r>
            <a:endParaRPr lang="en-US" sz="3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charset="0"/>
              <a:ea typeface="MS PGothic" charset="0"/>
              <a:cs typeface="MS PGothic" charset="0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688" y="1196975"/>
            <a:ext cx="2286000" cy="3265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File:Anacortes Refinery 31911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t="25000" r="13750" b="6343"/>
          <a:stretch>
            <a:fillRect/>
          </a:stretch>
        </p:blipFill>
        <p:spPr bwMode="auto">
          <a:xfrm>
            <a:off x="5895975" y="4765675"/>
            <a:ext cx="3263900" cy="209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7222" name="Rectangle 8"/>
          <p:cNvSpPr>
            <a:spLocks noChangeArrowheads="1"/>
          </p:cNvSpPr>
          <p:nvPr/>
        </p:nvSpPr>
        <p:spPr bwMode="auto">
          <a:xfrm>
            <a:off x="95250" y="6469063"/>
            <a:ext cx="2992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 i="1">
                <a:solidFill>
                  <a:srgbClr val="000000"/>
                </a:solidFill>
              </a:rPr>
              <a:t>Source: Top photo, Syncrude, 2010</a:t>
            </a:r>
          </a:p>
        </p:txBody>
      </p:sp>
      <p:sp>
        <p:nvSpPr>
          <p:cNvPr id="137223" name="Slide Number Placeholder 9"/>
          <p:cNvSpPr txBox="1">
            <a:spLocks/>
          </p:cNvSpPr>
          <p:nvPr/>
        </p:nvSpPr>
        <p:spPr bwMode="auto">
          <a:xfrm>
            <a:off x="6913563" y="64817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3715BB3-48BE-DF47-8187-4DAE1D056933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37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24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nner-logo+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85800"/>
            <a:ext cx="9180512" cy="6172200"/>
          </a:xfrm>
          <a:prstGeom prst="rect">
            <a:avLst/>
          </a:prstGeom>
          <a:blipFill>
            <a:blip r:embed="rId3" cstate="print"/>
            <a:srcRect/>
            <a:stretch>
              <a:fillRect r="-141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extBox 1"/>
          <p:cNvSpPr txBox="1"/>
          <p:nvPr/>
        </p:nvSpPr>
        <p:spPr>
          <a:xfrm>
            <a:off x="17748" y="1111040"/>
            <a:ext cx="9145016" cy="291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14000"/>
              </a:lnSpc>
              <a:spcBef>
                <a:spcPct val="0"/>
              </a:spcBef>
              <a:defRPr/>
            </a:pPr>
            <a:r>
              <a:rPr lang="en-CA" sz="2800" b="1" u="sng" dirty="0">
                <a:solidFill>
                  <a:schemeClr val="bg1"/>
                </a:solidFill>
                <a:latin typeface="+mj-lt"/>
              </a:rPr>
              <a:t>Mandate</a:t>
            </a:r>
            <a:r>
              <a:rPr lang="en-CA" sz="28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lvl="0" algn="ctr" defTabSz="914400">
              <a:lnSpc>
                <a:spcPct val="114000"/>
              </a:lnSpc>
              <a:spcBef>
                <a:spcPct val="0"/>
              </a:spcBef>
              <a:defRPr/>
            </a:pPr>
            <a:r>
              <a:rPr lang="en-CA" sz="2800" dirty="0">
                <a:solidFill>
                  <a:schemeClr val="bg1"/>
                </a:solidFill>
                <a:latin typeface="+mj-lt"/>
              </a:rPr>
              <a:t>Play a pivotal role in cultivating Alberta’s bioindustrial sector by facilitating development of novel, commercially viable biomass conversion technologies and value-added products</a:t>
            </a:r>
          </a:p>
          <a:p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154883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12" descr="banner-logo+tex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8" name="Title 1"/>
          <p:cNvSpPr txBox="1">
            <a:spLocks/>
          </p:cNvSpPr>
          <p:nvPr/>
        </p:nvSpPr>
        <p:spPr bwMode="auto">
          <a:xfrm>
            <a:off x="457200" y="990600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>
                <a:solidFill>
                  <a:srgbClr val="376092"/>
                </a:solidFill>
              </a:rPr>
              <a:t>BCN at a glance</a:t>
            </a:r>
          </a:p>
        </p:txBody>
      </p:sp>
      <p:pic>
        <p:nvPicPr>
          <p:cNvPr id="147459" name="Picture 2" descr="BCN-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87"/>
          <a:stretch>
            <a:fillRect/>
          </a:stretch>
        </p:blipFill>
        <p:spPr bwMode="auto">
          <a:xfrm>
            <a:off x="457200" y="4316413"/>
            <a:ext cx="1401763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0" name="Content Placeholder 2"/>
          <p:cNvSpPr txBox="1">
            <a:spLocks/>
          </p:cNvSpPr>
          <p:nvPr/>
        </p:nvSpPr>
        <p:spPr bwMode="auto">
          <a:xfrm>
            <a:off x="1757363" y="1700213"/>
            <a:ext cx="7062787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Inclusive research network based out of the U of Alberta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Funded by AI Bio Corp. (C$ 3 million over 3 years, then $4+M </a:t>
            </a:r>
            <a:r>
              <a:rPr lang="en-US" sz="3200" dirty="0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2012-2015)</a:t>
            </a:r>
            <a:endParaRPr lang="en-US" sz="3200" dirty="0">
              <a:solidFill>
                <a:srgbClr val="000000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Focused on biomass conversions, developed to bridge the gap between feedstock processing and product distribution to accelerate the commercialization process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 sz="3200" dirty="0">
              <a:solidFill>
                <a:srgbClr val="000000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 sz="3200" dirty="0">
              <a:solidFill>
                <a:srgbClr val="000000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 sz="3200" dirty="0">
              <a:solidFill>
                <a:srgbClr val="000000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endParaRPr lang="en-US" sz="3200" dirty="0">
              <a:solidFill>
                <a:srgbClr val="000000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47461" name="Content Placeholder 2"/>
          <p:cNvSpPr txBox="1">
            <a:spLocks/>
          </p:cNvSpPr>
          <p:nvPr/>
        </p:nvSpPr>
        <p:spPr bwMode="auto">
          <a:xfrm>
            <a:off x="1757363" y="4149725"/>
            <a:ext cx="7351712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>
              <a:solidFill>
                <a:srgbClr val="000000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>
              <a:solidFill>
                <a:srgbClr val="000000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>
              <a:solidFill>
                <a:srgbClr val="000000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>
              <a:solidFill>
                <a:srgbClr val="000000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endParaRPr lang="en-US">
              <a:solidFill>
                <a:srgbClr val="000000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23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Title 1"/>
          <p:cNvSpPr txBox="1">
            <a:spLocks/>
          </p:cNvSpPr>
          <p:nvPr/>
        </p:nvSpPr>
        <p:spPr bwMode="auto">
          <a:xfrm>
            <a:off x="457200" y="990600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>
                <a:solidFill>
                  <a:srgbClr val="376092"/>
                </a:solidFill>
                <a:cs typeface="Arial" charset="0"/>
              </a:rPr>
              <a:t>Types of Biomass Sources</a:t>
            </a:r>
          </a:p>
        </p:txBody>
      </p:sp>
      <p:pic>
        <p:nvPicPr>
          <p:cNvPr id="322562" name="Picture 7" descr="bann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2563" name="Group 37"/>
          <p:cNvGrpSpPr>
            <a:grpSpLocks/>
          </p:cNvGrpSpPr>
          <p:nvPr/>
        </p:nvGrpSpPr>
        <p:grpSpPr bwMode="auto">
          <a:xfrm>
            <a:off x="107950" y="1661899"/>
            <a:ext cx="8785225" cy="4985500"/>
            <a:chOff x="107504" y="1662438"/>
            <a:chExt cx="8784976" cy="4984775"/>
          </a:xfrm>
        </p:grpSpPr>
        <p:cxnSp>
          <p:nvCxnSpPr>
            <p:cNvPr id="45" name="Straight Arrow Connector 44"/>
            <p:cNvCxnSpPr>
              <a:stCxn id="322566" idx="2"/>
            </p:cNvCxnSpPr>
            <p:nvPr/>
          </p:nvCxnSpPr>
          <p:spPr>
            <a:xfrm flipH="1">
              <a:off x="1836244" y="2493314"/>
              <a:ext cx="2735756" cy="18815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2565" name="Group 35"/>
            <p:cNvGrpSpPr>
              <a:grpSpLocks/>
            </p:cNvGrpSpPr>
            <p:nvPr/>
          </p:nvGrpSpPr>
          <p:grpSpPr bwMode="auto">
            <a:xfrm>
              <a:off x="107504" y="1662438"/>
              <a:ext cx="8784976" cy="4984775"/>
              <a:chOff x="107504" y="1662438"/>
              <a:chExt cx="8784976" cy="4984775"/>
            </a:xfrm>
          </p:grpSpPr>
          <p:sp>
            <p:nvSpPr>
              <p:cNvPr id="322566" name="TextBox 4"/>
              <p:cNvSpPr txBox="1">
                <a:spLocks noChangeArrowheads="1"/>
              </p:cNvSpPr>
              <p:nvPr/>
            </p:nvSpPr>
            <p:spPr bwMode="auto">
              <a:xfrm>
                <a:off x="3635896" y="1662438"/>
                <a:ext cx="1872208" cy="830876"/>
              </a:xfrm>
              <a:prstGeom prst="rect">
                <a:avLst/>
              </a:prstGeom>
              <a:noFill/>
              <a:ln w="25400">
                <a:solidFill>
                  <a:schemeClr val="accent1">
                    <a:alpha val="54117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b="1" dirty="0">
                    <a:solidFill>
                      <a:srgbClr val="000000"/>
                    </a:solidFill>
                    <a:cs typeface="Geneva" charset="0"/>
                  </a:rPr>
                  <a:t>Total Biomass</a:t>
                </a:r>
              </a:p>
            </p:txBody>
          </p:sp>
          <p:grpSp>
            <p:nvGrpSpPr>
              <p:cNvPr id="322567" name="Group 18"/>
              <p:cNvGrpSpPr>
                <a:grpSpLocks/>
              </p:cNvGrpSpPr>
              <p:nvPr/>
            </p:nvGrpSpPr>
            <p:grpSpPr bwMode="auto">
              <a:xfrm>
                <a:off x="107504" y="2833771"/>
                <a:ext cx="3168352" cy="3145678"/>
                <a:chOff x="107504" y="2204863"/>
                <a:chExt cx="3168352" cy="3145678"/>
              </a:xfrm>
            </p:grpSpPr>
            <p:sp>
              <p:nvSpPr>
                <p:cNvPr id="322588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107504" y="2204863"/>
                  <a:ext cx="3168352" cy="400052"/>
                </a:xfrm>
                <a:prstGeom prst="rect">
                  <a:avLst/>
                </a:prstGeom>
                <a:noFill/>
                <a:ln w="25400">
                  <a:solidFill>
                    <a:schemeClr val="accent1">
                      <a:alpha val="54117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2000" b="1" dirty="0">
                      <a:solidFill>
                        <a:srgbClr val="996600"/>
                      </a:solidFill>
                      <a:cs typeface="Geneva" charset="0"/>
                    </a:rPr>
                    <a:t>Agricultural Biomass</a:t>
                  </a:r>
                </a:p>
              </p:txBody>
            </p:sp>
            <p:sp>
              <p:nvSpPr>
                <p:cNvPr id="322589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683568" y="3861048"/>
                  <a:ext cx="2160240" cy="553917"/>
                </a:xfrm>
                <a:prstGeom prst="rect">
                  <a:avLst/>
                </a:prstGeom>
                <a:noFill/>
                <a:ln w="25400">
                  <a:solidFill>
                    <a:schemeClr val="accent1">
                      <a:alpha val="54117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600" b="1" dirty="0">
                      <a:solidFill>
                        <a:srgbClr val="996600"/>
                      </a:solidFill>
                      <a:cs typeface="Geneva" charset="0"/>
                    </a:rPr>
                    <a:t>Straw</a:t>
                  </a:r>
                </a:p>
                <a:p>
                  <a:pPr algn="ctr" eaLnBrk="1" hangingPunct="1"/>
                  <a:r>
                    <a:rPr lang="en-US" sz="1400" dirty="0">
                      <a:solidFill>
                        <a:srgbClr val="996600"/>
                      </a:solidFill>
                      <a:cs typeface="Geneva" charset="0"/>
                    </a:rPr>
                    <a:t>(e.g. wheat, barley, oats)</a:t>
                  </a:r>
                </a:p>
              </p:txBody>
            </p:sp>
            <p:sp>
              <p:nvSpPr>
                <p:cNvPr id="322590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107504" y="2996952"/>
                  <a:ext cx="2448272" cy="553917"/>
                </a:xfrm>
                <a:prstGeom prst="rect">
                  <a:avLst/>
                </a:prstGeom>
                <a:noFill/>
                <a:ln w="25400">
                  <a:solidFill>
                    <a:schemeClr val="accent1">
                      <a:alpha val="54117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600" b="1" dirty="0">
                      <a:solidFill>
                        <a:srgbClr val="996600"/>
                      </a:solidFill>
                      <a:cs typeface="Geneva" charset="0"/>
                    </a:rPr>
                    <a:t>Grains</a:t>
                  </a:r>
                </a:p>
                <a:p>
                  <a:pPr algn="ctr" eaLnBrk="1" hangingPunct="1"/>
                  <a:r>
                    <a:rPr lang="en-US" sz="1400" dirty="0">
                      <a:solidFill>
                        <a:srgbClr val="996600"/>
                      </a:solidFill>
                      <a:cs typeface="Geneva" charset="0"/>
                    </a:rPr>
                    <a:t>(e.g. wheat, barley, canola)</a:t>
                  </a:r>
                </a:p>
              </p:txBody>
            </p:sp>
            <p:sp>
              <p:nvSpPr>
                <p:cNvPr id="322591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683712" y="4796624"/>
                  <a:ext cx="2592144" cy="553917"/>
                </a:xfrm>
                <a:prstGeom prst="rect">
                  <a:avLst/>
                </a:prstGeom>
                <a:noFill/>
                <a:ln w="25400">
                  <a:solidFill>
                    <a:schemeClr val="accent1">
                      <a:alpha val="54117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600" b="1" dirty="0">
                      <a:solidFill>
                        <a:srgbClr val="996600"/>
                      </a:solidFill>
                      <a:cs typeface="Geneva" charset="0"/>
                    </a:rPr>
                    <a:t>Energy crops </a:t>
                  </a:r>
                </a:p>
                <a:p>
                  <a:pPr algn="ctr" eaLnBrk="1" hangingPunct="1"/>
                  <a:r>
                    <a:rPr lang="en-US" sz="1400" dirty="0">
                      <a:solidFill>
                        <a:srgbClr val="996600"/>
                      </a:solidFill>
                      <a:cs typeface="Geneva" charset="0"/>
                    </a:rPr>
                    <a:t>(e.g. </a:t>
                  </a:r>
                  <a:r>
                    <a:rPr lang="en-US" sz="1400" dirty="0" err="1">
                      <a:solidFill>
                        <a:srgbClr val="996600"/>
                      </a:solidFill>
                      <a:cs typeface="Geneva" charset="0"/>
                    </a:rPr>
                    <a:t>miscanthus</a:t>
                  </a:r>
                  <a:r>
                    <a:rPr lang="en-US" sz="1400" dirty="0">
                      <a:solidFill>
                        <a:srgbClr val="996600"/>
                      </a:solidFill>
                      <a:cs typeface="Geneva" charset="0"/>
                    </a:rPr>
                    <a:t>)</a:t>
                  </a:r>
                </a:p>
              </p:txBody>
            </p:sp>
            <p:cxnSp>
              <p:nvCxnSpPr>
                <p:cNvPr id="14" name="Straight Arrow Connector 13"/>
                <p:cNvCxnSpPr>
                  <a:endCxn id="322590" idx="0"/>
                </p:cNvCxnSpPr>
                <p:nvPr/>
              </p:nvCxnSpPr>
              <p:spPr>
                <a:xfrm flipH="1">
                  <a:off x="1331640" y="2574980"/>
                  <a:ext cx="1380" cy="42197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/>
                <p:cNvCxnSpPr/>
                <p:nvPr/>
              </p:nvCxnSpPr>
              <p:spPr>
                <a:xfrm rot="5400000">
                  <a:off x="2057768" y="3218618"/>
                  <a:ext cx="1285688" cy="1587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 rot="5400000">
                  <a:off x="2021312" y="3686862"/>
                  <a:ext cx="2222176" cy="1587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2568" name="Group 31"/>
              <p:cNvGrpSpPr>
                <a:grpSpLocks/>
              </p:cNvGrpSpPr>
              <p:nvPr/>
            </p:nvGrpSpPr>
            <p:grpSpPr bwMode="auto">
              <a:xfrm>
                <a:off x="3275856" y="2493314"/>
                <a:ext cx="3168353" cy="4153899"/>
                <a:chOff x="3275856" y="2493314"/>
                <a:chExt cx="3168353" cy="4153899"/>
              </a:xfrm>
            </p:grpSpPr>
            <p:sp>
              <p:nvSpPr>
                <p:cNvPr id="322576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3500264" y="2836154"/>
                  <a:ext cx="2943945" cy="400052"/>
                </a:xfrm>
                <a:prstGeom prst="rect">
                  <a:avLst/>
                </a:prstGeom>
                <a:noFill/>
                <a:ln w="25400">
                  <a:solidFill>
                    <a:schemeClr val="accent1">
                      <a:alpha val="54117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2000" b="1" dirty="0">
                      <a:solidFill>
                        <a:srgbClr val="4F6228"/>
                      </a:solidFill>
                      <a:cs typeface="Geneva" charset="0"/>
                    </a:rPr>
                    <a:t>Forest Biomass</a:t>
                  </a:r>
                </a:p>
              </p:txBody>
            </p:sp>
            <p:sp>
              <p:nvSpPr>
                <p:cNvPr id="322577" name="TextBox 21"/>
                <p:cNvSpPr txBox="1">
                  <a:spLocks noChangeArrowheads="1"/>
                </p:cNvSpPr>
                <p:nvPr/>
              </p:nvSpPr>
              <p:spPr bwMode="auto">
                <a:xfrm>
                  <a:off x="3275856" y="3861048"/>
                  <a:ext cx="2456656" cy="769329"/>
                </a:xfrm>
                <a:prstGeom prst="rect">
                  <a:avLst/>
                </a:prstGeom>
                <a:noFill/>
                <a:ln w="25400">
                  <a:solidFill>
                    <a:schemeClr val="accent1">
                      <a:alpha val="54117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600" b="1" dirty="0">
                      <a:solidFill>
                        <a:srgbClr val="4F6228"/>
                      </a:solidFill>
                      <a:cs typeface="Geneva" charset="0"/>
                    </a:rPr>
                    <a:t>Roadside residues </a:t>
                  </a:r>
                  <a:r>
                    <a:rPr lang="en-US" sz="1400" dirty="0">
                      <a:solidFill>
                        <a:srgbClr val="4F6228"/>
                      </a:solidFill>
                      <a:cs typeface="Geneva" charset="0"/>
                    </a:rPr>
                    <a:t>from logging operations</a:t>
                  </a:r>
                </a:p>
                <a:p>
                  <a:pPr algn="ctr" eaLnBrk="1" hangingPunct="1"/>
                  <a:r>
                    <a:rPr lang="en-US" sz="1400" dirty="0">
                      <a:solidFill>
                        <a:srgbClr val="4F6228"/>
                      </a:solidFill>
                      <a:cs typeface="Geneva" charset="0"/>
                    </a:rPr>
                    <a:t>(e.g. limbs, tops branches)</a:t>
                  </a:r>
                </a:p>
              </p:txBody>
            </p:sp>
            <p:sp>
              <p:nvSpPr>
                <p:cNvPr id="322578" name="TextBox 22"/>
                <p:cNvSpPr txBox="1">
                  <a:spLocks noChangeArrowheads="1"/>
                </p:cNvSpPr>
                <p:nvPr/>
              </p:nvSpPr>
              <p:spPr bwMode="auto">
                <a:xfrm>
                  <a:off x="3275856" y="3429000"/>
                  <a:ext cx="2168624" cy="338505"/>
                </a:xfrm>
                <a:prstGeom prst="rect">
                  <a:avLst/>
                </a:prstGeom>
                <a:noFill/>
                <a:ln w="25400">
                  <a:solidFill>
                    <a:schemeClr val="accent1">
                      <a:alpha val="54117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600" b="1" dirty="0">
                      <a:solidFill>
                        <a:srgbClr val="4F6228"/>
                      </a:solidFill>
                      <a:cs typeface="Geneva" charset="0"/>
                    </a:rPr>
                    <a:t>Whole tree </a:t>
                  </a:r>
                  <a:r>
                    <a:rPr lang="en-US" sz="1400" dirty="0">
                      <a:solidFill>
                        <a:srgbClr val="4F6228"/>
                      </a:solidFill>
                      <a:cs typeface="Geneva" charset="0"/>
                    </a:rPr>
                    <a:t>biomass</a:t>
                  </a:r>
                </a:p>
              </p:txBody>
            </p:sp>
            <p:sp>
              <p:nvSpPr>
                <p:cNvPr id="322579" name="TextBox 23"/>
                <p:cNvSpPr txBox="1">
                  <a:spLocks noChangeArrowheads="1"/>
                </p:cNvSpPr>
                <p:nvPr/>
              </p:nvSpPr>
              <p:spPr bwMode="auto">
                <a:xfrm>
                  <a:off x="3572272" y="5428442"/>
                  <a:ext cx="2592288" cy="553917"/>
                </a:xfrm>
                <a:prstGeom prst="rect">
                  <a:avLst/>
                </a:prstGeom>
                <a:noFill/>
                <a:ln w="25400">
                  <a:solidFill>
                    <a:schemeClr val="accent1">
                      <a:alpha val="54117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600" b="1" dirty="0">
                      <a:solidFill>
                        <a:srgbClr val="4F6228"/>
                      </a:solidFill>
                      <a:cs typeface="Geneva" charset="0"/>
                    </a:rPr>
                    <a:t>Hybrid species </a:t>
                  </a:r>
                </a:p>
                <a:p>
                  <a:pPr algn="ctr" eaLnBrk="1" hangingPunct="1"/>
                  <a:r>
                    <a:rPr lang="en-US" sz="1400" dirty="0">
                      <a:solidFill>
                        <a:srgbClr val="4F6228"/>
                      </a:solidFill>
                      <a:cs typeface="Geneva" charset="0"/>
                    </a:rPr>
                    <a:t>(e.g. willow, hybrid poplar)</a:t>
                  </a:r>
                </a:p>
              </p:txBody>
            </p:sp>
            <p:cxnSp>
              <p:nvCxnSpPr>
                <p:cNvPr id="26" name="Straight Arrow Connector 25"/>
                <p:cNvCxnSpPr/>
                <p:nvPr/>
              </p:nvCxnSpPr>
              <p:spPr>
                <a:xfrm rot="5400000">
                  <a:off x="5261215" y="3533246"/>
                  <a:ext cx="653955" cy="158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 rot="5400000">
                  <a:off x="4973184" y="4318151"/>
                  <a:ext cx="2220588" cy="158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2582" name="TextBox 33"/>
                <p:cNvSpPr txBox="1">
                  <a:spLocks noChangeArrowheads="1"/>
                </p:cNvSpPr>
                <p:nvPr/>
              </p:nvSpPr>
              <p:spPr bwMode="auto">
                <a:xfrm>
                  <a:off x="3419872" y="4725144"/>
                  <a:ext cx="2592288" cy="553917"/>
                </a:xfrm>
                <a:prstGeom prst="rect">
                  <a:avLst/>
                </a:prstGeom>
                <a:noFill/>
                <a:ln w="25400">
                  <a:solidFill>
                    <a:schemeClr val="accent1">
                      <a:alpha val="54117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600" b="1" dirty="0">
                      <a:solidFill>
                        <a:srgbClr val="4F6228"/>
                      </a:solidFill>
                      <a:cs typeface="Geneva" charset="0"/>
                    </a:rPr>
                    <a:t>Trees killed by insects </a:t>
                  </a:r>
                </a:p>
                <a:p>
                  <a:pPr algn="ctr" eaLnBrk="1" hangingPunct="1"/>
                  <a:r>
                    <a:rPr lang="en-US" sz="1400" dirty="0">
                      <a:solidFill>
                        <a:srgbClr val="4F6228"/>
                      </a:solidFill>
                      <a:cs typeface="Geneva" charset="0"/>
                    </a:rPr>
                    <a:t>(e.g. mountain pine beetle)</a:t>
                  </a:r>
                </a:p>
              </p:txBody>
            </p:sp>
            <p:sp>
              <p:nvSpPr>
                <p:cNvPr id="322583" name="TextBox 34"/>
                <p:cNvSpPr txBox="1">
                  <a:spLocks noChangeArrowheads="1"/>
                </p:cNvSpPr>
                <p:nvPr/>
              </p:nvSpPr>
              <p:spPr bwMode="auto">
                <a:xfrm>
                  <a:off x="3779912" y="6093296"/>
                  <a:ext cx="2592288" cy="553917"/>
                </a:xfrm>
                <a:prstGeom prst="rect">
                  <a:avLst/>
                </a:prstGeom>
                <a:noFill/>
                <a:ln w="25400">
                  <a:solidFill>
                    <a:schemeClr val="accent1">
                      <a:alpha val="54117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600" b="1" dirty="0">
                      <a:solidFill>
                        <a:srgbClr val="4F6228"/>
                      </a:solidFill>
                      <a:cs typeface="Geneva" charset="0"/>
                    </a:rPr>
                    <a:t>Mill residues </a:t>
                  </a:r>
                </a:p>
                <a:p>
                  <a:pPr algn="ctr" eaLnBrk="1" hangingPunct="1"/>
                  <a:r>
                    <a:rPr lang="en-US" sz="1400" dirty="0">
                      <a:solidFill>
                        <a:srgbClr val="4F6228"/>
                      </a:solidFill>
                      <a:cs typeface="Geneva" charset="0"/>
                    </a:rPr>
                    <a:t>(e.g. saw dust, chips)</a:t>
                  </a:r>
                </a:p>
              </p:txBody>
            </p:sp>
            <p:cxnSp>
              <p:nvCxnSpPr>
                <p:cNvPr id="37" name="Straight Arrow Connector 36"/>
                <p:cNvCxnSpPr/>
                <p:nvPr/>
              </p:nvCxnSpPr>
              <p:spPr>
                <a:xfrm rot="5400000">
                  <a:off x="5110458" y="3966571"/>
                  <a:ext cx="1517429" cy="1587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/>
                <p:cNvCxnSpPr/>
                <p:nvPr/>
              </p:nvCxnSpPr>
              <p:spPr>
                <a:xfrm rot="5400000">
                  <a:off x="4858926" y="4651477"/>
                  <a:ext cx="2884068" cy="1587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rot="5400000">
                  <a:off x="4101553" y="3319759"/>
                  <a:ext cx="220631" cy="1587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>
                  <a:stCxn id="322566" idx="2"/>
                </p:cNvCxnSpPr>
                <p:nvPr/>
              </p:nvCxnSpPr>
              <p:spPr>
                <a:xfrm>
                  <a:off x="4572000" y="2493314"/>
                  <a:ext cx="1015" cy="18815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2569" name="Group 32"/>
              <p:cNvGrpSpPr>
                <a:grpSpLocks/>
              </p:cNvGrpSpPr>
              <p:nvPr/>
            </p:nvGrpSpPr>
            <p:grpSpPr bwMode="auto">
              <a:xfrm>
                <a:off x="4572000" y="2493314"/>
                <a:ext cx="4320480" cy="2168449"/>
                <a:chOff x="4572000" y="2493314"/>
                <a:chExt cx="4320480" cy="2168449"/>
              </a:xfrm>
            </p:grpSpPr>
            <p:sp>
              <p:nvSpPr>
                <p:cNvPr id="322570" name="TextBox 6"/>
                <p:cNvSpPr txBox="1">
                  <a:spLocks noChangeArrowheads="1"/>
                </p:cNvSpPr>
                <p:nvPr/>
              </p:nvSpPr>
              <p:spPr bwMode="auto">
                <a:xfrm>
                  <a:off x="6804248" y="2836154"/>
                  <a:ext cx="2088232" cy="400052"/>
                </a:xfrm>
                <a:prstGeom prst="rect">
                  <a:avLst/>
                </a:prstGeom>
                <a:noFill/>
                <a:ln w="25400">
                  <a:solidFill>
                    <a:schemeClr val="accent1">
                      <a:alpha val="54117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2000" b="1" dirty="0">
                      <a:solidFill>
                        <a:srgbClr val="4A452A"/>
                      </a:solidFill>
                      <a:cs typeface="Geneva" charset="0"/>
                    </a:rPr>
                    <a:t>Waste Biomass</a:t>
                  </a:r>
                </a:p>
              </p:txBody>
            </p:sp>
            <p:cxnSp>
              <p:nvCxnSpPr>
                <p:cNvPr id="49" name="Straight Arrow Connector 48"/>
                <p:cNvCxnSpPr>
                  <a:stCxn id="322566" idx="2"/>
                </p:cNvCxnSpPr>
                <p:nvPr/>
              </p:nvCxnSpPr>
              <p:spPr>
                <a:xfrm>
                  <a:off x="4572000" y="2493314"/>
                  <a:ext cx="3241010" cy="18815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2572" name="TextBox 49"/>
                <p:cNvSpPr txBox="1">
                  <a:spLocks noChangeArrowheads="1"/>
                </p:cNvSpPr>
                <p:nvPr/>
              </p:nvSpPr>
              <p:spPr bwMode="auto">
                <a:xfrm>
                  <a:off x="6372200" y="3429000"/>
                  <a:ext cx="1872208" cy="553917"/>
                </a:xfrm>
                <a:prstGeom prst="rect">
                  <a:avLst/>
                </a:prstGeom>
                <a:noFill/>
                <a:ln w="25400">
                  <a:solidFill>
                    <a:schemeClr val="accent1">
                      <a:alpha val="54117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600" b="1" dirty="0">
                      <a:solidFill>
                        <a:srgbClr val="4A452A"/>
                      </a:solidFill>
                      <a:cs typeface="Geneva" charset="0"/>
                    </a:rPr>
                    <a:t>Municipal waste</a:t>
                  </a:r>
                </a:p>
                <a:p>
                  <a:pPr algn="ctr" eaLnBrk="1" hangingPunct="1"/>
                  <a:r>
                    <a:rPr lang="en-US" sz="1400" dirty="0">
                      <a:solidFill>
                        <a:srgbClr val="4A452A"/>
                      </a:solidFill>
                      <a:cs typeface="Geneva" charset="0"/>
                    </a:rPr>
                    <a:t>(e.g., animal manure)</a:t>
                  </a:r>
                </a:p>
              </p:txBody>
            </p:sp>
            <p:sp>
              <p:nvSpPr>
                <p:cNvPr id="322573" name="TextBox 50"/>
                <p:cNvSpPr txBox="1">
                  <a:spLocks noChangeArrowheads="1"/>
                </p:cNvSpPr>
                <p:nvPr/>
              </p:nvSpPr>
              <p:spPr bwMode="auto">
                <a:xfrm>
                  <a:off x="6876256" y="4077072"/>
                  <a:ext cx="1584176" cy="584691"/>
                </a:xfrm>
                <a:prstGeom prst="rect">
                  <a:avLst/>
                </a:prstGeom>
                <a:noFill/>
                <a:ln w="25400">
                  <a:solidFill>
                    <a:schemeClr val="accent1">
                      <a:alpha val="54117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sz="1600" b="1" dirty="0">
                      <a:solidFill>
                        <a:srgbClr val="4A452A"/>
                      </a:solidFill>
                      <a:cs typeface="Geneva" charset="0"/>
                    </a:rPr>
                    <a:t>Demolition wood</a:t>
                  </a:r>
                </a:p>
              </p:txBody>
            </p:sp>
            <p:cxnSp>
              <p:nvCxnSpPr>
                <p:cNvPr id="53" name="Straight Arrow Connector 52"/>
                <p:cNvCxnSpPr/>
                <p:nvPr/>
              </p:nvCxnSpPr>
              <p:spPr>
                <a:xfrm rot="5400000">
                  <a:off x="7270908" y="3320553"/>
                  <a:ext cx="219043" cy="1587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/>
                <p:cNvCxnSpPr/>
                <p:nvPr/>
              </p:nvCxnSpPr>
              <p:spPr>
                <a:xfrm rot="5400000">
                  <a:off x="7954345" y="3645149"/>
                  <a:ext cx="865062" cy="1587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TextBox 1"/>
          <p:cNvSpPr txBox="1"/>
          <p:nvPr/>
        </p:nvSpPr>
        <p:spPr>
          <a:xfrm>
            <a:off x="7380288" y="5951749"/>
            <a:ext cx="164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(Kumar, 2013)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12" descr="banner-logo+tex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6" name="Title 1"/>
          <p:cNvSpPr txBox="1">
            <a:spLocks/>
          </p:cNvSpPr>
          <p:nvPr/>
        </p:nvSpPr>
        <p:spPr bwMode="auto">
          <a:xfrm>
            <a:off x="457200" y="990600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>
                <a:solidFill>
                  <a:srgbClr val="376092"/>
                </a:solidFill>
                <a:cs typeface="Arial" charset="0"/>
              </a:rPr>
              <a:t>BCN Mission</a:t>
            </a:r>
          </a:p>
        </p:txBody>
      </p:sp>
      <p:sp>
        <p:nvSpPr>
          <p:cNvPr id="164867" name="Content Placeholder 2"/>
          <p:cNvSpPr txBox="1">
            <a:spLocks/>
          </p:cNvSpPr>
          <p:nvPr/>
        </p:nvSpPr>
        <p:spPr bwMode="auto">
          <a:xfrm>
            <a:off x="58738" y="1630363"/>
            <a:ext cx="60579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38138" indent="-2254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04863" indent="-2301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796925" indent="-2222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254125" indent="-222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711325" indent="-222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168525" indent="-222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625725" indent="-222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>
              <a:spcBef>
                <a:spcPct val="20000"/>
              </a:spcBef>
              <a:buFont typeface="Arial" charset="0"/>
              <a:buChar char="•"/>
            </a:pPr>
            <a:r>
              <a:rPr lang="en-US" sz="2600">
                <a:solidFill>
                  <a:srgbClr val="000000"/>
                </a:solidFill>
                <a:ea typeface="MS PGothic" charset="0"/>
                <a:cs typeface="MS PGothic" charset="0"/>
              </a:rPr>
              <a:t>Develop </a:t>
            </a:r>
            <a:r>
              <a:rPr lang="ja-JP" altLang="en-US" sz="2600">
                <a:solidFill>
                  <a:srgbClr val="000000"/>
                </a:solidFill>
                <a:ea typeface="MS PGothic" charset="0"/>
                <a:cs typeface="MS PGothic" charset="0"/>
              </a:rPr>
              <a:t>“</a:t>
            </a:r>
            <a:r>
              <a:rPr lang="en-US" altLang="ja-JP" sz="2600">
                <a:solidFill>
                  <a:srgbClr val="000000"/>
                </a:solidFill>
                <a:ea typeface="MS PGothic" charset="0"/>
                <a:cs typeface="MS PGothic" charset="0"/>
              </a:rPr>
              <a:t>drop-in</a:t>
            </a:r>
            <a:r>
              <a:rPr lang="ja-JP" altLang="en-US" sz="2600">
                <a:solidFill>
                  <a:srgbClr val="000000"/>
                </a:solidFill>
                <a:ea typeface="MS PGothic" charset="0"/>
                <a:cs typeface="MS PGothic" charset="0"/>
              </a:rPr>
              <a:t>”</a:t>
            </a:r>
            <a:r>
              <a:rPr lang="en-US" altLang="ja-JP" sz="2600">
                <a:solidFill>
                  <a:srgbClr val="000000"/>
                </a:solidFill>
                <a:ea typeface="MS PGothic" charset="0"/>
                <a:cs typeface="MS PGothic" charset="0"/>
              </a:rPr>
              <a:t> chemicals and products that support Alberta’s nonrenewable sector  </a:t>
            </a:r>
          </a:p>
          <a:p>
            <a:pPr lvl="2">
              <a:spcBef>
                <a:spcPct val="20000"/>
              </a:spcBef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ea typeface="MS PGothic" charset="0"/>
                <a:cs typeface="MS PGothic" charset="0"/>
              </a:rPr>
              <a:t>Renewable products to service the industry</a:t>
            </a:r>
          </a:p>
          <a:p>
            <a:pPr lvl="2">
              <a:spcBef>
                <a:spcPct val="20000"/>
              </a:spcBef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ea typeface="MS PGothic" charset="0"/>
                <a:cs typeface="MS PGothic" charset="0"/>
              </a:rPr>
              <a:t>Compatible with petroleum products</a:t>
            </a:r>
          </a:p>
          <a:p>
            <a:pPr lvl="2">
              <a:spcBef>
                <a:spcPct val="20000"/>
              </a:spcBef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ea typeface="MS PGothic" charset="0"/>
                <a:cs typeface="MS PGothic" charset="0"/>
              </a:rPr>
              <a:t>Hydrocarbon fuels, non-oxygenates</a:t>
            </a:r>
          </a:p>
          <a:p>
            <a:pPr lvl="4">
              <a:spcBef>
                <a:spcPct val="20000"/>
              </a:spcBef>
              <a:buSzPct val="50000"/>
              <a:buFont typeface="Courier New" charset="0"/>
              <a:buChar char="o"/>
            </a:pPr>
            <a:r>
              <a:rPr lang="en-US">
                <a:solidFill>
                  <a:srgbClr val="000000"/>
                </a:solidFill>
                <a:ea typeface="MS PGothic" charset="0"/>
                <a:cs typeface="MS PGothic" charset="0"/>
              </a:rPr>
              <a:t>Integrate into existing infrastructure	</a:t>
            </a:r>
            <a:endParaRPr lang="en-US" sz="2600">
              <a:solidFill>
                <a:srgbClr val="000000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164868" name="Content Placeholder 2"/>
          <p:cNvSpPr txBox="1">
            <a:spLocks/>
          </p:cNvSpPr>
          <p:nvPr/>
        </p:nvSpPr>
        <p:spPr bwMode="auto">
          <a:xfrm>
            <a:off x="0" y="5229225"/>
            <a:ext cx="4830763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92150" indent="-2921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>
              <a:spcBef>
                <a:spcPct val="20000"/>
              </a:spcBef>
              <a:buFont typeface="Arial" charset="0"/>
              <a:buChar char="•"/>
            </a:pPr>
            <a:r>
              <a:rPr lang="en-US" sz="2600">
                <a:solidFill>
                  <a:srgbClr val="000000"/>
                </a:solidFill>
                <a:cs typeface="Geneva" charset="0"/>
              </a:rPr>
              <a:t>Alberta has already invested billions in oil and gas infrastructure</a:t>
            </a:r>
            <a:endParaRPr lang="en-US" sz="2600">
              <a:solidFill>
                <a:srgbClr val="000000"/>
              </a:solidFill>
              <a:latin typeface="Calibri" charset="0"/>
              <a:cs typeface="Geneva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endParaRPr lang="en-US" sz="2600">
              <a:solidFill>
                <a:srgbClr val="000000"/>
              </a:solidFill>
              <a:latin typeface="Calibri" charset="0"/>
              <a:cs typeface="Geneva" charset="0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688" y="1196975"/>
            <a:ext cx="2286000" cy="3265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File:Anacortes Refinery 3191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5975" y="4765675"/>
            <a:ext cx="3263900" cy="209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4871" name="Rectangle 8"/>
          <p:cNvSpPr>
            <a:spLocks noChangeArrowheads="1"/>
          </p:cNvSpPr>
          <p:nvPr/>
        </p:nvSpPr>
        <p:spPr bwMode="auto">
          <a:xfrm>
            <a:off x="95250" y="6469063"/>
            <a:ext cx="2992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400" i="1">
                <a:solidFill>
                  <a:srgbClr val="000000"/>
                </a:solidFill>
              </a:rPr>
              <a:t>Source: Top photo, Syncrude, 2010</a:t>
            </a:r>
          </a:p>
        </p:txBody>
      </p:sp>
      <p:sp>
        <p:nvSpPr>
          <p:cNvPr id="164872" name="Slide Number Placeholder 9"/>
          <p:cNvSpPr txBox="1">
            <a:spLocks/>
          </p:cNvSpPr>
          <p:nvPr/>
        </p:nvSpPr>
        <p:spPr bwMode="auto">
          <a:xfrm>
            <a:off x="6913563" y="64817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9BE0B45-17AE-C34A-B021-3B59357A8E86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40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62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nner-logo+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12" y="2098168"/>
            <a:ext cx="7990576" cy="3131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38"/>
          <a:stretch/>
        </p:blipFill>
        <p:spPr>
          <a:xfrm>
            <a:off x="317945" y="1054173"/>
            <a:ext cx="648072" cy="8626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009" y="1116170"/>
            <a:ext cx="38940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200" b="1" i="1" dirty="0" smtClean="0"/>
              <a:t>THE BCN MODEL</a:t>
            </a:r>
            <a:endParaRPr lang="en-CA" sz="42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3528" y="5517232"/>
            <a:ext cx="8243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BCN facilitates multidisciplinary industry-academic collaborations that emphasize innovation and commercialization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394266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itle 1"/>
          <p:cNvSpPr txBox="1">
            <a:spLocks/>
          </p:cNvSpPr>
          <p:nvPr/>
        </p:nvSpPr>
        <p:spPr bwMode="auto">
          <a:xfrm>
            <a:off x="152400" y="990600"/>
            <a:ext cx="9144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>
                <a:solidFill>
                  <a:srgbClr val="376092"/>
                </a:solidFill>
              </a:rPr>
              <a:t>     Successful Industry Engagement</a:t>
            </a:r>
          </a:p>
        </p:txBody>
      </p:sp>
      <p:pic>
        <p:nvPicPr>
          <p:cNvPr id="150530" name="Picture 12" descr="banner-logo+tex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1" name="Content Placeholder 2"/>
          <p:cNvSpPr txBox="1">
            <a:spLocks/>
          </p:cNvSpPr>
          <p:nvPr/>
        </p:nvSpPr>
        <p:spPr bwMode="auto">
          <a:xfrm>
            <a:off x="457200" y="1724025"/>
            <a:ext cx="85185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2301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025525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Industry Needs 3 Elements for Successful Engagement:</a:t>
            </a:r>
          </a:p>
          <a:p>
            <a:pPr>
              <a:spcBef>
                <a:spcPct val="20000"/>
              </a:spcBef>
              <a:buFont typeface="Calibri" charset="0"/>
              <a:buAutoNum type="arabicPeriod"/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 Security of key ideas</a:t>
            </a:r>
          </a:p>
          <a:p>
            <a:pPr>
              <a:spcBef>
                <a:spcPct val="20000"/>
              </a:spcBef>
              <a:buFont typeface="Calibri" charset="0"/>
              <a:buAutoNum type="arabicPeriod"/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 Rapid Response and Deployment</a:t>
            </a:r>
          </a:p>
          <a:p>
            <a:pPr>
              <a:spcBef>
                <a:spcPct val="20000"/>
              </a:spcBef>
              <a:buFont typeface="Calibri" charset="0"/>
              <a:buAutoNum type="arabicPeriod"/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 Trust relationships</a:t>
            </a: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Direct contact</a:t>
            </a: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Creative interaction</a:t>
            </a: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Online support and consultation</a:t>
            </a: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endParaRPr lang="en-US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162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12" descr="banner-logo+tex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6" name="Title 1"/>
          <p:cNvSpPr txBox="1">
            <a:spLocks/>
          </p:cNvSpPr>
          <p:nvPr/>
        </p:nvSpPr>
        <p:spPr bwMode="auto">
          <a:xfrm>
            <a:off x="457200" y="990600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>
                <a:solidFill>
                  <a:srgbClr val="376092"/>
                </a:solidFill>
                <a:cs typeface="Arial" charset="0"/>
              </a:rPr>
              <a:t>BCN Core Research</a:t>
            </a:r>
          </a:p>
        </p:txBody>
      </p:sp>
      <p:grpSp>
        <p:nvGrpSpPr>
          <p:cNvPr id="149507" name="Group 94"/>
          <p:cNvGrpSpPr>
            <a:grpSpLocks/>
          </p:cNvGrpSpPr>
          <p:nvPr/>
        </p:nvGrpSpPr>
        <p:grpSpPr bwMode="auto">
          <a:xfrm>
            <a:off x="130175" y="2852738"/>
            <a:ext cx="8785225" cy="3455987"/>
            <a:chOff x="107504" y="2492896"/>
            <a:chExt cx="8784976" cy="3456384"/>
          </a:xfrm>
        </p:grpSpPr>
        <p:sp>
          <p:nvSpPr>
            <p:cNvPr id="74" name="Right Arrow 73"/>
            <p:cNvSpPr>
              <a:spLocks noChangeArrowheads="1"/>
            </p:cNvSpPr>
            <p:nvPr/>
          </p:nvSpPr>
          <p:spPr bwMode="auto">
            <a:xfrm>
              <a:off x="5052427" y="2532588"/>
              <a:ext cx="3840053" cy="3416692"/>
            </a:xfrm>
            <a:prstGeom prst="rightArrow">
              <a:avLst>
                <a:gd name="adj1" fmla="val 50000"/>
                <a:gd name="adj2" fmla="val 67242"/>
              </a:avLst>
            </a:prstGeom>
            <a:gradFill rotWithShape="1">
              <a:gsLst>
                <a:gs pos="0">
                  <a:srgbClr val="D9FFB3">
                    <a:alpha val="87842"/>
                  </a:srgbClr>
                </a:gs>
                <a:gs pos="23000">
                  <a:srgbClr val="D9FFB3">
                    <a:alpha val="90638"/>
                  </a:srgbClr>
                </a:gs>
                <a:gs pos="100000">
                  <a:srgbClr val="EAFFD5"/>
                </a:gs>
              </a:gsLst>
              <a:lin ang="10800000" scaled="1"/>
            </a:gradFill>
            <a:ln>
              <a:noFill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endParaRPr lang="en-CA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5" name="Right Arrow 74"/>
            <p:cNvSpPr>
              <a:spLocks noChangeArrowheads="1"/>
            </p:cNvSpPr>
            <p:nvPr/>
          </p:nvSpPr>
          <p:spPr bwMode="auto">
            <a:xfrm>
              <a:off x="2699819" y="2492896"/>
              <a:ext cx="3840053" cy="3416692"/>
            </a:xfrm>
            <a:prstGeom prst="rightArrow">
              <a:avLst>
                <a:gd name="adj1" fmla="val 50000"/>
                <a:gd name="adj2" fmla="val 67242"/>
              </a:avLst>
            </a:prstGeom>
            <a:gradFill rotWithShape="1">
              <a:gsLst>
                <a:gs pos="0">
                  <a:srgbClr val="D9FFB3">
                    <a:alpha val="87842"/>
                  </a:srgbClr>
                </a:gs>
                <a:gs pos="23000">
                  <a:srgbClr val="D9FFB3">
                    <a:alpha val="90638"/>
                  </a:srgbClr>
                </a:gs>
                <a:gs pos="100000">
                  <a:srgbClr val="EAFFD5"/>
                </a:gs>
              </a:gsLst>
              <a:lin ang="10800000" scaled="1"/>
            </a:gradFill>
            <a:ln>
              <a:noFill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endParaRPr lang="en-CA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6" name="Right Arrow 75"/>
            <p:cNvSpPr>
              <a:spLocks noChangeArrowheads="1"/>
            </p:cNvSpPr>
            <p:nvPr/>
          </p:nvSpPr>
          <p:spPr bwMode="auto">
            <a:xfrm>
              <a:off x="107504" y="2492896"/>
              <a:ext cx="4055948" cy="3416692"/>
            </a:xfrm>
            <a:prstGeom prst="rightArrow">
              <a:avLst>
                <a:gd name="adj1" fmla="val 50000"/>
                <a:gd name="adj2" fmla="val 67241"/>
              </a:avLst>
            </a:prstGeom>
            <a:gradFill rotWithShape="1">
              <a:gsLst>
                <a:gs pos="0">
                  <a:srgbClr val="D9FFB3">
                    <a:alpha val="87842"/>
                  </a:srgbClr>
                </a:gs>
                <a:gs pos="23000">
                  <a:srgbClr val="D9FFB3">
                    <a:alpha val="90638"/>
                  </a:srgbClr>
                </a:gs>
                <a:gs pos="100000">
                  <a:srgbClr val="EAFFD5"/>
                </a:gs>
              </a:gsLst>
              <a:lin ang="10800000" scaled="1"/>
            </a:gradFill>
            <a:ln>
              <a:noFill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endParaRPr lang="en-CA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49513" name="Group 93"/>
            <p:cNvGrpSpPr>
              <a:grpSpLocks/>
            </p:cNvGrpSpPr>
            <p:nvPr/>
          </p:nvGrpSpPr>
          <p:grpSpPr bwMode="auto">
            <a:xfrm>
              <a:off x="221744" y="2996952"/>
              <a:ext cx="8670736" cy="2411150"/>
              <a:chOff x="221744" y="2998622"/>
              <a:chExt cx="8670736" cy="2411150"/>
            </a:xfrm>
          </p:grpSpPr>
          <p:sp>
            <p:nvSpPr>
              <p:cNvPr id="78" name="Rounded Rectangle 77"/>
              <p:cNvSpPr>
                <a:spLocks noChangeArrowheads="1"/>
              </p:cNvSpPr>
              <p:nvPr/>
            </p:nvSpPr>
            <p:spPr bwMode="auto">
              <a:xfrm>
                <a:off x="221801" y="3710731"/>
                <a:ext cx="1554119" cy="936733"/>
              </a:xfrm>
              <a:prstGeom prst="roundRect">
                <a:avLst>
                  <a:gd name="adj" fmla="val 16667"/>
                </a:avLst>
              </a:prstGeom>
              <a:solidFill>
                <a:srgbClr val="5E487C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CA" sz="1300" b="1" cap="all" dirty="0">
                    <a:solidFill>
                      <a:prstClr val="white"/>
                    </a:solidFill>
                    <a:latin typeface="Arial Narrow" pitchFamily="34" charset="0"/>
                  </a:rPr>
                  <a:t>Biomass </a:t>
                </a:r>
              </a:p>
              <a:p>
                <a:pPr algn="ctr">
                  <a:defRPr/>
                </a:pPr>
                <a:r>
                  <a:rPr lang="en-CA" sz="1300" b="1" cap="all" dirty="0">
                    <a:solidFill>
                      <a:prstClr val="white"/>
                    </a:solidFill>
                    <a:latin typeface="Arial Narrow" pitchFamily="34" charset="0"/>
                  </a:rPr>
                  <a:t>Pre-Processing </a:t>
                </a:r>
              </a:p>
              <a:p>
                <a:pPr algn="ctr">
                  <a:defRPr/>
                </a:pPr>
                <a:r>
                  <a:rPr lang="en-CA" sz="1300" b="1" cap="all" dirty="0">
                    <a:solidFill>
                      <a:prstClr val="white"/>
                    </a:solidFill>
                    <a:latin typeface="Arial Narrow" pitchFamily="34" charset="0"/>
                  </a:rPr>
                  <a:t>&amp; Separations</a:t>
                </a:r>
              </a:p>
            </p:txBody>
          </p:sp>
          <p:sp>
            <p:nvSpPr>
              <p:cNvPr id="79" name="Rounded Rectangle 78"/>
              <p:cNvSpPr>
                <a:spLocks noChangeArrowheads="1"/>
              </p:cNvSpPr>
              <p:nvPr/>
            </p:nvSpPr>
            <p:spPr bwMode="auto">
              <a:xfrm>
                <a:off x="1888629" y="3102648"/>
                <a:ext cx="1006446" cy="365167"/>
              </a:xfrm>
              <a:prstGeom prst="roundRect">
                <a:avLst>
                  <a:gd name="adj" fmla="val 16667"/>
                </a:avLst>
              </a:prstGeom>
              <a:solidFill>
                <a:srgbClr val="E5FEA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CA" sz="1200" b="1" cap="all" dirty="0">
                    <a:solidFill>
                      <a:prstClr val="black"/>
                    </a:solidFill>
                    <a:latin typeface="Arial Narrow" pitchFamily="34" charset="0"/>
                  </a:rPr>
                  <a:t>lipids</a:t>
                </a:r>
              </a:p>
            </p:txBody>
          </p:sp>
          <p:sp>
            <p:nvSpPr>
              <p:cNvPr id="80" name="Rounded Rectangle 79"/>
              <p:cNvSpPr>
                <a:spLocks noChangeArrowheads="1"/>
              </p:cNvSpPr>
              <p:nvPr/>
            </p:nvSpPr>
            <p:spPr bwMode="auto">
              <a:xfrm>
                <a:off x="1893392" y="3548787"/>
                <a:ext cx="1004858" cy="366754"/>
              </a:xfrm>
              <a:prstGeom prst="roundRect">
                <a:avLst>
                  <a:gd name="adj" fmla="val 16667"/>
                </a:avLst>
              </a:prstGeom>
              <a:solidFill>
                <a:srgbClr val="E5FEA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CA" sz="1200" b="1" cap="all" dirty="0">
                    <a:solidFill>
                      <a:prstClr val="black"/>
                    </a:solidFill>
                    <a:latin typeface="Arial Narrow" pitchFamily="34" charset="0"/>
                  </a:rPr>
                  <a:t>proteins</a:t>
                </a:r>
              </a:p>
            </p:txBody>
          </p:sp>
          <p:sp>
            <p:nvSpPr>
              <p:cNvPr id="81" name="Rounded Rectangle 80"/>
              <p:cNvSpPr>
                <a:spLocks noChangeArrowheads="1"/>
              </p:cNvSpPr>
              <p:nvPr/>
            </p:nvSpPr>
            <p:spPr bwMode="auto">
              <a:xfrm>
                <a:off x="1888629" y="4437889"/>
                <a:ext cx="1006446" cy="366754"/>
              </a:xfrm>
              <a:prstGeom prst="roundRect">
                <a:avLst>
                  <a:gd name="adj" fmla="val 16667"/>
                </a:avLst>
              </a:prstGeom>
              <a:solidFill>
                <a:srgbClr val="E5FEA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CA" sz="1200" b="1" cap="all" dirty="0">
                    <a:solidFill>
                      <a:prstClr val="black"/>
                    </a:solidFill>
                    <a:latin typeface="Arial Narrow" pitchFamily="34" charset="0"/>
                  </a:rPr>
                  <a:t>fibre</a:t>
                </a:r>
              </a:p>
            </p:txBody>
          </p:sp>
          <p:sp>
            <p:nvSpPr>
              <p:cNvPr id="82" name="Rounded Rectangle 81"/>
              <p:cNvSpPr>
                <a:spLocks noChangeArrowheads="1"/>
              </p:cNvSpPr>
              <p:nvPr/>
            </p:nvSpPr>
            <p:spPr bwMode="auto">
              <a:xfrm>
                <a:off x="1888629" y="3993338"/>
                <a:ext cx="1006446" cy="365167"/>
              </a:xfrm>
              <a:prstGeom prst="roundRect">
                <a:avLst>
                  <a:gd name="adj" fmla="val 16667"/>
                </a:avLst>
              </a:prstGeom>
              <a:solidFill>
                <a:srgbClr val="E5FEA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CA" sz="1200" b="1" cap="all" dirty="0">
                    <a:solidFill>
                      <a:prstClr val="black"/>
                    </a:solidFill>
                    <a:latin typeface="Arial Narrow" pitchFamily="34" charset="0"/>
                  </a:rPr>
                  <a:t>starch</a:t>
                </a:r>
              </a:p>
            </p:txBody>
          </p:sp>
          <p:sp>
            <p:nvSpPr>
              <p:cNvPr id="83" name="Rounded Rectangle 82"/>
              <p:cNvSpPr>
                <a:spLocks noChangeArrowheads="1"/>
              </p:cNvSpPr>
              <p:nvPr/>
            </p:nvSpPr>
            <p:spPr bwMode="auto">
              <a:xfrm>
                <a:off x="1888629" y="4893554"/>
                <a:ext cx="1006446" cy="366755"/>
              </a:xfrm>
              <a:prstGeom prst="roundRect">
                <a:avLst>
                  <a:gd name="adj" fmla="val 16667"/>
                </a:avLst>
              </a:prstGeom>
              <a:solidFill>
                <a:srgbClr val="E5FEA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CA" sz="1200" b="1" cap="all" dirty="0" err="1">
                    <a:solidFill>
                      <a:prstClr val="black"/>
                    </a:solidFill>
                    <a:latin typeface="Arial Narrow" pitchFamily="34" charset="0"/>
                  </a:rPr>
                  <a:t>bioactives</a:t>
                </a:r>
                <a:endParaRPr lang="en-CA" sz="1200" b="1" cap="all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84" name="Rounded Rectangle 83"/>
              <p:cNvSpPr>
                <a:spLocks noChangeArrowheads="1"/>
              </p:cNvSpPr>
              <p:nvPr/>
            </p:nvSpPr>
            <p:spPr bwMode="auto">
              <a:xfrm>
                <a:off x="2987148" y="3134402"/>
                <a:ext cx="2195451" cy="457253"/>
              </a:xfrm>
              <a:prstGeom prst="roundRect">
                <a:avLst>
                  <a:gd name="adj" fmla="val 16667"/>
                </a:avLst>
              </a:prstGeom>
              <a:solidFill>
                <a:srgbClr val="953735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CA" sz="1300" b="1" cap="all" dirty="0">
                    <a:solidFill>
                      <a:prstClr val="white"/>
                    </a:solidFill>
                    <a:latin typeface="Arial Narrow" pitchFamily="34" charset="0"/>
                  </a:rPr>
                  <a:t>Thermal conversions</a:t>
                </a:r>
              </a:p>
            </p:txBody>
          </p:sp>
          <p:sp>
            <p:nvSpPr>
              <p:cNvPr id="85" name="Rounded Rectangle 84"/>
              <p:cNvSpPr>
                <a:spLocks noChangeArrowheads="1"/>
              </p:cNvSpPr>
              <p:nvPr/>
            </p:nvSpPr>
            <p:spPr bwMode="auto">
              <a:xfrm>
                <a:off x="2987148" y="3952059"/>
                <a:ext cx="2195451" cy="457253"/>
              </a:xfrm>
              <a:prstGeom prst="roundRect">
                <a:avLst>
                  <a:gd name="adj" fmla="val 16667"/>
                </a:avLst>
              </a:prstGeom>
              <a:solidFill>
                <a:srgbClr val="77933C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CA" sz="1300" b="1" cap="all" dirty="0">
                    <a:solidFill>
                      <a:prstClr val="white"/>
                    </a:solidFill>
                    <a:latin typeface="Arial Narrow" pitchFamily="34" charset="0"/>
                  </a:rPr>
                  <a:t>chemical conversions</a:t>
                </a:r>
              </a:p>
            </p:txBody>
          </p:sp>
          <p:sp>
            <p:nvSpPr>
              <p:cNvPr id="86" name="Rounded Rectangle 85"/>
              <p:cNvSpPr>
                <a:spLocks noChangeArrowheads="1"/>
              </p:cNvSpPr>
              <p:nvPr/>
            </p:nvSpPr>
            <p:spPr bwMode="auto">
              <a:xfrm>
                <a:off x="2987148" y="4790355"/>
                <a:ext cx="2195451" cy="457253"/>
              </a:xfrm>
              <a:prstGeom prst="roundRect">
                <a:avLst>
                  <a:gd name="adj" fmla="val 16667"/>
                </a:avLst>
              </a:prstGeom>
              <a:solidFill>
                <a:srgbClr val="376092"/>
              </a:solidFill>
              <a:ln w="25400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CA" sz="1300" b="1" cap="all" dirty="0">
                    <a:solidFill>
                      <a:prstClr val="white"/>
                    </a:solidFill>
                    <a:latin typeface="Arial Narrow" pitchFamily="34" charset="0"/>
                  </a:rPr>
                  <a:t>Biological conversions</a:t>
                </a:r>
              </a:p>
            </p:txBody>
          </p:sp>
          <p:sp>
            <p:nvSpPr>
              <p:cNvPr id="87" name="Rounded Rectangle 86"/>
              <p:cNvSpPr>
                <a:spLocks noChangeArrowheads="1"/>
              </p:cNvSpPr>
              <p:nvPr/>
            </p:nvSpPr>
            <p:spPr bwMode="auto">
              <a:xfrm>
                <a:off x="5269908" y="3864736"/>
                <a:ext cx="1189004" cy="639837"/>
              </a:xfrm>
              <a:prstGeom prst="roundRect">
                <a:avLst>
                  <a:gd name="adj" fmla="val 16667"/>
                </a:avLst>
              </a:prstGeom>
              <a:solidFill>
                <a:srgbClr val="E5FEA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CA" sz="1200" b="1" cap="all" dirty="0">
                    <a:solidFill>
                      <a:prstClr val="black"/>
                    </a:solidFill>
                    <a:latin typeface="Arial Narrow" pitchFamily="34" charset="0"/>
                  </a:rPr>
                  <a:t>Downstream processing</a:t>
                </a:r>
              </a:p>
            </p:txBody>
          </p:sp>
          <p:sp>
            <p:nvSpPr>
              <p:cNvPr id="88" name="Rounded Rectangle 87"/>
              <p:cNvSpPr>
                <a:spLocks noChangeArrowheads="1"/>
              </p:cNvSpPr>
              <p:nvPr/>
            </p:nvSpPr>
            <p:spPr bwMode="auto">
              <a:xfrm>
                <a:off x="6606545" y="3504332"/>
                <a:ext cx="2285935" cy="365167"/>
              </a:xfrm>
              <a:prstGeom prst="roundRect">
                <a:avLst>
                  <a:gd name="adj" fmla="val 16667"/>
                </a:avLst>
              </a:prstGeom>
              <a:solidFill>
                <a:srgbClr val="E5FEA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CA" sz="1200" b="1" cap="all" dirty="0">
                    <a:solidFill>
                      <a:prstClr val="black"/>
                    </a:solidFill>
                    <a:latin typeface="Arial Narrow" pitchFamily="34" charset="0"/>
                  </a:rPr>
                  <a:t>Bioenergy &amp; biofuels</a:t>
                </a:r>
              </a:p>
            </p:txBody>
          </p:sp>
          <p:sp>
            <p:nvSpPr>
              <p:cNvPr id="89" name="Rounded Rectangle 88"/>
              <p:cNvSpPr>
                <a:spLocks noChangeArrowheads="1"/>
              </p:cNvSpPr>
              <p:nvPr/>
            </p:nvSpPr>
            <p:spPr bwMode="auto">
              <a:xfrm>
                <a:off x="6606545" y="2997861"/>
                <a:ext cx="2285935" cy="365167"/>
              </a:xfrm>
              <a:prstGeom prst="roundRect">
                <a:avLst>
                  <a:gd name="adj" fmla="val 16667"/>
                </a:avLst>
              </a:prstGeom>
              <a:solidFill>
                <a:srgbClr val="E5FEA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CA" sz="1200" b="1" cap="all" dirty="0">
                    <a:solidFill>
                      <a:prstClr val="black"/>
                    </a:solidFill>
                    <a:latin typeface="Arial Narrow" pitchFamily="34" charset="0"/>
                  </a:rPr>
                  <a:t>Chemicals &amp; solvents</a:t>
                </a:r>
              </a:p>
            </p:txBody>
          </p:sp>
          <p:sp>
            <p:nvSpPr>
              <p:cNvPr id="90" name="Rounded Rectangle 89"/>
              <p:cNvSpPr>
                <a:spLocks noChangeArrowheads="1"/>
              </p:cNvSpPr>
              <p:nvPr/>
            </p:nvSpPr>
            <p:spPr bwMode="auto">
              <a:xfrm>
                <a:off x="6606545" y="4528387"/>
                <a:ext cx="2285935" cy="365167"/>
              </a:xfrm>
              <a:prstGeom prst="roundRect">
                <a:avLst>
                  <a:gd name="adj" fmla="val 16667"/>
                </a:avLst>
              </a:prstGeom>
              <a:solidFill>
                <a:srgbClr val="E5FEA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CA" sz="1200" b="1" cap="all" dirty="0">
                    <a:solidFill>
                      <a:prstClr val="black"/>
                    </a:solidFill>
                    <a:latin typeface="Arial Narrow" pitchFamily="34" charset="0"/>
                  </a:rPr>
                  <a:t>Biomaterials &amp;</a:t>
                </a:r>
                <a:r>
                  <a:rPr lang="en-CA" sz="1200" b="1" cap="all" dirty="0" err="1">
                    <a:solidFill>
                      <a:prstClr val="black"/>
                    </a:solidFill>
                    <a:latin typeface="Arial Narrow" pitchFamily="34" charset="0"/>
                  </a:rPr>
                  <a:t>bioplastics</a:t>
                </a:r>
                <a:endParaRPr lang="en-CA" sz="1200" b="1" cap="all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91" name="Rounded Rectangle 90"/>
              <p:cNvSpPr>
                <a:spLocks noChangeArrowheads="1"/>
              </p:cNvSpPr>
              <p:nvPr/>
            </p:nvSpPr>
            <p:spPr bwMode="auto">
              <a:xfrm>
                <a:off x="6606545" y="4020328"/>
                <a:ext cx="2285935" cy="365167"/>
              </a:xfrm>
              <a:prstGeom prst="roundRect">
                <a:avLst>
                  <a:gd name="adj" fmla="val 16667"/>
                </a:avLst>
              </a:prstGeom>
              <a:solidFill>
                <a:srgbClr val="E5FEA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CA" sz="1200" b="1" cap="all" dirty="0">
                    <a:solidFill>
                      <a:prstClr val="black"/>
                    </a:solidFill>
                    <a:latin typeface="Arial Narrow" pitchFamily="34" charset="0"/>
                  </a:rPr>
                  <a:t>Cosmetics &amp; personal care</a:t>
                </a:r>
              </a:p>
            </p:txBody>
          </p:sp>
          <p:sp>
            <p:nvSpPr>
              <p:cNvPr id="92" name="Rounded Rectangle 91"/>
              <p:cNvSpPr>
                <a:spLocks noChangeArrowheads="1"/>
              </p:cNvSpPr>
              <p:nvPr/>
            </p:nvSpPr>
            <p:spPr bwMode="auto">
              <a:xfrm>
                <a:off x="6606545" y="5044384"/>
                <a:ext cx="2285935" cy="365167"/>
              </a:xfrm>
              <a:prstGeom prst="roundRect">
                <a:avLst>
                  <a:gd name="adj" fmla="val 16667"/>
                </a:avLst>
              </a:prstGeom>
              <a:solidFill>
                <a:srgbClr val="E5FEA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CA" sz="1200" b="1" cap="all" dirty="0">
                    <a:solidFill>
                      <a:prstClr val="black"/>
                    </a:solidFill>
                    <a:latin typeface="Arial Narrow" pitchFamily="34" charset="0"/>
                  </a:rPr>
                  <a:t>Foods &amp; </a:t>
                </a:r>
                <a:r>
                  <a:rPr lang="en-CA" sz="1200" b="1" cap="all" dirty="0" err="1">
                    <a:solidFill>
                      <a:prstClr val="black"/>
                    </a:solidFill>
                    <a:latin typeface="Arial Narrow" pitchFamily="34" charset="0"/>
                  </a:rPr>
                  <a:t>nutraceuticals</a:t>
                </a:r>
                <a:endParaRPr lang="en-CA" sz="1200" b="1" cap="all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</p:grpSp>
      <p:sp>
        <p:nvSpPr>
          <p:cNvPr id="149508" name="Content Placeholder 2"/>
          <p:cNvSpPr txBox="1">
            <a:spLocks/>
          </p:cNvSpPr>
          <p:nvPr/>
        </p:nvSpPr>
        <p:spPr bwMode="auto">
          <a:xfrm>
            <a:off x="590550" y="170021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ea typeface="ヒラギノ角ゴ Pro W3" charset="0"/>
                <a:cs typeface="Arial" charset="0"/>
              </a:rPr>
              <a:t>Core research focuses on biorefining conversions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ea typeface="ヒラギノ角ゴ Pro W3" charset="0"/>
                <a:cs typeface="Arial" charset="0"/>
              </a:rPr>
              <a:t>Four research themes</a:t>
            </a:r>
          </a:p>
        </p:txBody>
      </p:sp>
      <p:sp>
        <p:nvSpPr>
          <p:cNvPr id="149509" name="Slide Number Placeholder 9"/>
          <p:cNvSpPr txBox="1">
            <a:spLocks/>
          </p:cNvSpPr>
          <p:nvPr/>
        </p:nvSpPr>
        <p:spPr bwMode="auto">
          <a:xfrm>
            <a:off x="6913563" y="64817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6DFAE041-D27E-4249-B688-5DB5CC1E98B2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43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981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nner-logo+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91" y="2564904"/>
            <a:ext cx="8546417" cy="31683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2569" y="1119287"/>
            <a:ext cx="6838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 b="1" i="1" dirty="0" smtClean="0"/>
              <a:t>BCN: levering investments</a:t>
            </a:r>
            <a:endParaRPr lang="en-CA" sz="4800" b="1" i="1" dirty="0"/>
          </a:p>
        </p:txBody>
      </p:sp>
    </p:spTree>
    <p:extLst>
      <p:ext uri="{BB962C8B-B14F-4D97-AF65-F5344CB8AC3E}">
        <p14:creationId xmlns:p14="http://schemas.microsoft.com/office/powerpoint/2010/main" val="3299209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nner-logo+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9229" b="9879"/>
          <a:stretch/>
        </p:blipFill>
        <p:spPr>
          <a:xfrm>
            <a:off x="192910" y="3356993"/>
            <a:ext cx="8771579" cy="180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894" y="2276872"/>
            <a:ext cx="2571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204586"/>
                </a:solidFill>
              </a:rPr>
              <a:t>Byproducts Utilization</a:t>
            </a:r>
            <a:endParaRPr lang="en-US" sz="3200" b="1" i="1" dirty="0">
              <a:solidFill>
                <a:srgbClr val="20458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2827" y="2276872"/>
            <a:ext cx="2571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204586"/>
                </a:solidFill>
              </a:rPr>
              <a:t>Synthetic Biology</a:t>
            </a:r>
            <a:endParaRPr lang="en-US" sz="3200" b="1" i="1" dirty="0">
              <a:solidFill>
                <a:srgbClr val="20458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36760" y="2276872"/>
            <a:ext cx="2571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204586"/>
                </a:solidFill>
              </a:rPr>
              <a:t>Chemical Platforms</a:t>
            </a:r>
            <a:endParaRPr lang="en-US" sz="3200" b="1" i="1" dirty="0">
              <a:solidFill>
                <a:srgbClr val="20458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666" y="5266074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204586"/>
                </a:solidFill>
              </a:rPr>
              <a:t>Value-add Opportunities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78599" y="5266074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204586"/>
                </a:solidFill>
              </a:rPr>
              <a:t>Biocatalysis &amp; Fermentation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22532" y="5266073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204586"/>
                </a:solidFill>
              </a:rPr>
              <a:t>Advanced Bioproducts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3070" y="1048197"/>
            <a:ext cx="8376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000" b="1" i="1" dirty="0" smtClean="0"/>
              <a:t>BCN projects focus on 3 themes:</a:t>
            </a:r>
            <a:endParaRPr lang="en-CA" sz="4000" b="1" i="1" dirty="0"/>
          </a:p>
        </p:txBody>
      </p:sp>
    </p:spTree>
    <p:extLst>
      <p:ext uri="{BB962C8B-B14F-4D97-AF65-F5344CB8AC3E}">
        <p14:creationId xmlns:p14="http://schemas.microsoft.com/office/powerpoint/2010/main" val="3464103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2795588"/>
            <a:ext cx="10096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Rectangle 5"/>
          <p:cNvSpPr>
            <a:spLocks noChangeArrowheads="1"/>
          </p:cNvSpPr>
          <p:nvPr/>
        </p:nvSpPr>
        <p:spPr bwMode="auto">
          <a:xfrm>
            <a:off x="527050" y="3851275"/>
            <a:ext cx="14684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 charset="0"/>
              </a:rPr>
              <a:t>Jack Saddler</a:t>
            </a:r>
          </a:p>
          <a:p>
            <a:pPr algn="ctr"/>
            <a:r>
              <a:rPr lang="en-US" sz="1400">
                <a:solidFill>
                  <a:srgbClr val="000000"/>
                </a:solidFill>
                <a:latin typeface="Calibri" charset="0"/>
              </a:rPr>
              <a:t>FPB Bioenergy</a:t>
            </a:r>
          </a:p>
          <a:p>
            <a:pPr algn="ctr"/>
            <a:r>
              <a:rPr lang="en-US" sz="1400">
                <a:solidFill>
                  <a:srgbClr val="000000"/>
                </a:solidFill>
                <a:latin typeface="Calibri" charset="0"/>
              </a:rPr>
              <a:t>UBC</a:t>
            </a:r>
          </a:p>
        </p:txBody>
      </p:sp>
      <p:pic>
        <p:nvPicPr>
          <p:cNvPr id="13209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709613"/>
            <a:ext cx="1068388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Rectangle 7"/>
          <p:cNvSpPr>
            <a:spLocks noChangeArrowheads="1"/>
          </p:cNvSpPr>
          <p:nvPr/>
        </p:nvSpPr>
        <p:spPr bwMode="auto">
          <a:xfrm>
            <a:off x="-1588" y="1820863"/>
            <a:ext cx="2743201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 charset="0"/>
              </a:rPr>
              <a:t> CHAIR: Brad Anderson</a:t>
            </a:r>
          </a:p>
          <a:p>
            <a:pPr algn="ctr"/>
            <a:r>
              <a:rPr lang="en-US" sz="1400">
                <a:solidFill>
                  <a:srgbClr val="000000"/>
                </a:solidFill>
                <a:latin typeface="Calibri" charset="0"/>
              </a:rPr>
              <a:t>Executive Director</a:t>
            </a:r>
          </a:p>
          <a:p>
            <a:pPr algn="ctr"/>
            <a:r>
              <a:rPr lang="en-US" sz="1400">
                <a:solidFill>
                  <a:srgbClr val="000000"/>
                </a:solidFill>
                <a:latin typeface="Calibri" charset="0"/>
              </a:rPr>
              <a:t>Alberta Chamber of Resources </a:t>
            </a:r>
          </a:p>
        </p:txBody>
      </p:sp>
      <p:pic>
        <p:nvPicPr>
          <p:cNvPr id="13210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712788"/>
            <a:ext cx="1060450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2" name="Rectangle 9"/>
          <p:cNvSpPr>
            <a:spLocks noChangeArrowheads="1"/>
          </p:cNvSpPr>
          <p:nvPr/>
        </p:nvSpPr>
        <p:spPr bwMode="auto">
          <a:xfrm>
            <a:off x="2436813" y="1827213"/>
            <a:ext cx="21558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 charset="0"/>
              </a:rPr>
              <a:t> Stan Blade</a:t>
            </a:r>
          </a:p>
          <a:p>
            <a:pPr algn="ctr"/>
            <a:r>
              <a:rPr lang="en-US" sz="1400">
                <a:solidFill>
                  <a:srgbClr val="000000"/>
                </a:solidFill>
                <a:latin typeface="Calibri" charset="0"/>
              </a:rPr>
              <a:t>CEO, AI Bio Solutions </a:t>
            </a:r>
          </a:p>
        </p:txBody>
      </p:sp>
      <p:pic>
        <p:nvPicPr>
          <p:cNvPr id="132103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25" y="712788"/>
            <a:ext cx="106680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4" name="Rectangle 11"/>
          <p:cNvSpPr>
            <a:spLocks noChangeArrowheads="1"/>
          </p:cNvSpPr>
          <p:nvPr/>
        </p:nvSpPr>
        <p:spPr bwMode="auto">
          <a:xfrm>
            <a:off x="4340225" y="1827213"/>
            <a:ext cx="2879725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Calibri" charset="0"/>
              </a:rPr>
              <a:t> Ken Chapman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Calibri" charset="0"/>
              </a:rPr>
              <a:t>Executive </a:t>
            </a:r>
            <a:r>
              <a:rPr lang="en-US" sz="1400" dirty="0" smtClean="0">
                <a:solidFill>
                  <a:srgbClr val="000000"/>
                </a:solidFill>
                <a:latin typeface="Calibri" charset="0"/>
              </a:rPr>
              <a:t>Director, 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Calibri" charset="0"/>
              </a:rPr>
              <a:t>Edmonton Economic 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Calibri" charset="0"/>
              </a:rPr>
              <a:t>Development Corporation</a:t>
            </a:r>
            <a:endParaRPr lang="en-US" sz="1400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132105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773113"/>
            <a:ext cx="1069975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6" name="Rectangle 13"/>
          <p:cNvSpPr>
            <a:spLocks noChangeArrowheads="1"/>
          </p:cNvSpPr>
          <p:nvPr/>
        </p:nvSpPr>
        <p:spPr bwMode="auto">
          <a:xfrm>
            <a:off x="7045325" y="1889125"/>
            <a:ext cx="18399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 charset="0"/>
              </a:rPr>
              <a:t> Eddy Isaacs</a:t>
            </a:r>
          </a:p>
          <a:p>
            <a:pPr algn="ctr"/>
            <a:r>
              <a:rPr lang="en-US" sz="1400">
                <a:solidFill>
                  <a:srgbClr val="000000"/>
                </a:solidFill>
                <a:latin typeface="Calibri" charset="0"/>
              </a:rPr>
              <a:t>CEO, AI Energy </a:t>
            </a:r>
          </a:p>
          <a:p>
            <a:pPr algn="ctr"/>
            <a:r>
              <a:rPr lang="en-US" sz="1400">
                <a:solidFill>
                  <a:srgbClr val="000000"/>
                </a:solidFill>
                <a:latin typeface="Calibri" charset="0"/>
              </a:rPr>
              <a:t>and Environment </a:t>
            </a:r>
          </a:p>
        </p:txBody>
      </p:sp>
      <p:pic>
        <p:nvPicPr>
          <p:cNvPr id="132107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88" y="2795588"/>
            <a:ext cx="1054100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8" name="Rectangle 15"/>
          <p:cNvSpPr>
            <a:spLocks noChangeArrowheads="1"/>
          </p:cNvSpPr>
          <p:nvPr/>
        </p:nvSpPr>
        <p:spPr bwMode="auto">
          <a:xfrm>
            <a:off x="2709863" y="3851275"/>
            <a:ext cx="17160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 charset="0"/>
              </a:rPr>
              <a:t> Steve Price</a:t>
            </a:r>
          </a:p>
          <a:p>
            <a:pPr algn="ctr"/>
            <a:r>
              <a:rPr lang="en-US" sz="1400">
                <a:solidFill>
                  <a:srgbClr val="000000"/>
                </a:solidFill>
                <a:latin typeface="Calibri" charset="0"/>
              </a:rPr>
              <a:t>Executive Director</a:t>
            </a:r>
          </a:p>
          <a:p>
            <a:pPr algn="ctr"/>
            <a:r>
              <a:rPr lang="en-US" sz="1400">
                <a:solidFill>
                  <a:srgbClr val="000000"/>
                </a:solidFill>
                <a:latin typeface="Calibri" charset="0"/>
              </a:rPr>
              <a:t>AI Bio Solutions</a:t>
            </a:r>
          </a:p>
        </p:txBody>
      </p:sp>
      <p:pic>
        <p:nvPicPr>
          <p:cNvPr id="132109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2797175"/>
            <a:ext cx="10541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10" name="Rectangle 17"/>
          <p:cNvSpPr>
            <a:spLocks noChangeArrowheads="1"/>
          </p:cNvSpPr>
          <p:nvPr/>
        </p:nvSpPr>
        <p:spPr bwMode="auto">
          <a:xfrm>
            <a:off x="4735513" y="3851275"/>
            <a:ext cx="19685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 charset="0"/>
              </a:rPr>
              <a:t> John Kennelly</a:t>
            </a:r>
          </a:p>
          <a:p>
            <a:pPr algn="ctr"/>
            <a:r>
              <a:rPr lang="en-US" sz="1400">
                <a:solidFill>
                  <a:srgbClr val="000000"/>
                </a:solidFill>
                <a:latin typeface="Calibri" charset="0"/>
              </a:rPr>
              <a:t>Dean, U of A</a:t>
            </a:r>
          </a:p>
          <a:p>
            <a:pPr algn="ctr"/>
            <a:r>
              <a:rPr lang="en-US" sz="1400">
                <a:solidFill>
                  <a:srgbClr val="000000"/>
                </a:solidFill>
                <a:latin typeface="Calibri" charset="0"/>
              </a:rPr>
              <a:t>Faculty of ALES </a:t>
            </a:r>
          </a:p>
        </p:txBody>
      </p:sp>
      <p:pic>
        <p:nvPicPr>
          <p:cNvPr id="132111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463" y="2795588"/>
            <a:ext cx="1057275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12" name="Rectangle 19"/>
          <p:cNvSpPr>
            <a:spLocks noChangeArrowheads="1"/>
          </p:cNvSpPr>
          <p:nvPr/>
        </p:nvSpPr>
        <p:spPr bwMode="auto">
          <a:xfrm>
            <a:off x="6850063" y="3973513"/>
            <a:ext cx="243046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Calibri" charset="0"/>
              </a:rPr>
              <a:t> David Bressler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Calibri" charset="0"/>
              </a:rPr>
              <a:t>BCN Executive </a:t>
            </a:r>
            <a:r>
              <a:rPr lang="en-US" sz="1400" dirty="0">
                <a:solidFill>
                  <a:srgbClr val="000000"/>
                </a:solidFill>
                <a:latin typeface="Calibri" charset="0"/>
              </a:rPr>
              <a:t>Director </a:t>
            </a:r>
          </a:p>
        </p:txBody>
      </p:sp>
      <p:pic>
        <p:nvPicPr>
          <p:cNvPr id="132113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4824413"/>
            <a:ext cx="8255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14" name="Rectangle 22"/>
          <p:cNvSpPr>
            <a:spLocks noChangeArrowheads="1"/>
          </p:cNvSpPr>
          <p:nvPr/>
        </p:nvSpPr>
        <p:spPr bwMode="auto">
          <a:xfrm>
            <a:off x="0" y="5834063"/>
            <a:ext cx="2616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 charset="0"/>
              </a:rPr>
              <a:t> Norm Dreger</a:t>
            </a:r>
          </a:p>
          <a:p>
            <a:pPr algn="ctr"/>
            <a:r>
              <a:rPr lang="en-US" sz="1400">
                <a:solidFill>
                  <a:srgbClr val="000000"/>
                </a:solidFill>
                <a:latin typeface="Calibri" charset="0"/>
              </a:rPr>
              <a:t>Head, Business Development, </a:t>
            </a:r>
          </a:p>
          <a:p>
            <a:pPr algn="ctr"/>
            <a:r>
              <a:rPr lang="en-US" sz="1400">
                <a:solidFill>
                  <a:srgbClr val="000000"/>
                </a:solidFill>
                <a:latin typeface="Calibri" charset="0"/>
              </a:rPr>
              <a:t>Syngenta</a:t>
            </a:r>
          </a:p>
        </p:txBody>
      </p:sp>
      <p:pic>
        <p:nvPicPr>
          <p:cNvPr id="132115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75" y="4824413"/>
            <a:ext cx="1001713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16" name="Rectangle 24"/>
          <p:cNvSpPr>
            <a:spLocks noChangeArrowheads="1"/>
          </p:cNvSpPr>
          <p:nvPr/>
        </p:nvSpPr>
        <p:spPr bwMode="auto">
          <a:xfrm>
            <a:off x="2603500" y="5857875"/>
            <a:ext cx="18224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 charset="0"/>
              </a:rPr>
              <a:t> Ray Miller</a:t>
            </a:r>
          </a:p>
          <a:p>
            <a:pPr algn="ctr"/>
            <a:r>
              <a:rPr lang="en-US" sz="1400">
                <a:solidFill>
                  <a:srgbClr val="000000"/>
                </a:solidFill>
                <a:latin typeface="Calibri" charset="0"/>
              </a:rPr>
              <a:t>CBO Verdezyne Inc. </a:t>
            </a:r>
          </a:p>
        </p:txBody>
      </p:sp>
      <p:pic>
        <p:nvPicPr>
          <p:cNvPr id="132117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4824413"/>
            <a:ext cx="1033462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18" name="Rectangle 26"/>
          <p:cNvSpPr>
            <a:spLocks noChangeArrowheads="1"/>
          </p:cNvSpPr>
          <p:nvPr/>
        </p:nvSpPr>
        <p:spPr bwMode="auto">
          <a:xfrm>
            <a:off x="4840288" y="5857875"/>
            <a:ext cx="17351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 charset="0"/>
              </a:rPr>
              <a:t>Donald Smith</a:t>
            </a:r>
          </a:p>
          <a:p>
            <a:pPr algn="ctr"/>
            <a:r>
              <a:rPr lang="en-US" sz="1400">
                <a:solidFill>
                  <a:srgbClr val="000000"/>
                </a:solidFill>
                <a:latin typeface="Calibri" charset="0"/>
              </a:rPr>
              <a:t>Professor McGill</a:t>
            </a:r>
          </a:p>
          <a:p>
            <a:pPr algn="ctr"/>
            <a:r>
              <a:rPr lang="en-US" sz="1400">
                <a:solidFill>
                  <a:srgbClr val="000000"/>
                </a:solidFill>
                <a:latin typeface="Calibri" charset="0"/>
              </a:rPr>
              <a:t>Director BIOFUELNET </a:t>
            </a:r>
          </a:p>
        </p:txBody>
      </p:sp>
      <p:pic>
        <p:nvPicPr>
          <p:cNvPr id="132119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5" y="4824413"/>
            <a:ext cx="1068388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20" name="Rectangle 28"/>
          <p:cNvSpPr>
            <a:spLocks noChangeArrowheads="1"/>
          </p:cNvSpPr>
          <p:nvPr/>
        </p:nvSpPr>
        <p:spPr bwMode="auto">
          <a:xfrm>
            <a:off x="6910388" y="5857875"/>
            <a:ext cx="21399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charset="0"/>
              </a:rPr>
              <a:t> David </a:t>
            </a:r>
            <a:r>
              <a:rPr lang="en-US" dirty="0" err="1">
                <a:solidFill>
                  <a:srgbClr val="000000"/>
                </a:solidFill>
                <a:latin typeface="Calibri" charset="0"/>
              </a:rPr>
              <a:t>Layzell</a:t>
            </a:r>
            <a:endParaRPr lang="en-US" dirty="0">
              <a:solidFill>
                <a:srgbClr val="000000"/>
              </a:solidFill>
              <a:latin typeface="Calibri" charset="0"/>
            </a:endParaRPr>
          </a:p>
          <a:p>
            <a:pPr algn="ctr"/>
            <a:endParaRPr lang="en-US" dirty="0">
              <a:solidFill>
                <a:srgbClr val="000000"/>
              </a:solidFill>
              <a:latin typeface="Calibri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charset="0"/>
              </a:rPr>
              <a:t> </a:t>
            </a:r>
          </a:p>
        </p:txBody>
      </p:sp>
      <p:sp>
        <p:nvSpPr>
          <p:cNvPr id="132121" name="TextBox 29"/>
          <p:cNvSpPr txBox="1">
            <a:spLocks noChangeArrowheads="1"/>
          </p:cNvSpPr>
          <p:nvPr/>
        </p:nvSpPr>
        <p:spPr bwMode="auto">
          <a:xfrm>
            <a:off x="2617788" y="95250"/>
            <a:ext cx="3938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3366FF"/>
                </a:solidFill>
                <a:latin typeface="Calibri" charset="0"/>
              </a:rPr>
              <a:t>BCN Strategic Advisory Board</a:t>
            </a:r>
          </a:p>
        </p:txBody>
      </p:sp>
    </p:spTree>
    <p:extLst>
      <p:ext uri="{BB962C8B-B14F-4D97-AF65-F5344CB8AC3E}">
        <p14:creationId xmlns:p14="http://schemas.microsoft.com/office/powerpoint/2010/main" val="654436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nner-logo+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 rotWithShape="1">
          <a:blip r:embed="rId3"/>
          <a:srcRect l="20452" t="20673" r="21604" b="16392"/>
          <a:stretch/>
        </p:blipFill>
        <p:spPr>
          <a:xfrm>
            <a:off x="3818701" y="1728192"/>
            <a:ext cx="5217795" cy="5013176"/>
          </a:xfrm>
          <a:prstGeom prst="rect">
            <a:avLst/>
          </a:prstGeom>
        </p:spPr>
      </p:pic>
      <p:sp>
        <p:nvSpPr>
          <p:cNvPr id="189" name="TextBox 188"/>
          <p:cNvSpPr txBox="1"/>
          <p:nvPr/>
        </p:nvSpPr>
        <p:spPr>
          <a:xfrm>
            <a:off x="189654" y="1129221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i="1" dirty="0" smtClean="0"/>
              <a:t>BCN 2.0 Budget</a:t>
            </a:r>
            <a:endParaRPr lang="en-CA" sz="4800" b="1" i="1" dirty="0"/>
          </a:p>
        </p:txBody>
      </p:sp>
      <p:sp>
        <p:nvSpPr>
          <p:cNvPr id="190" name="TextBox 189"/>
          <p:cNvSpPr txBox="1"/>
          <p:nvPr/>
        </p:nvSpPr>
        <p:spPr>
          <a:xfrm>
            <a:off x="5149524" y="930828"/>
            <a:ext cx="3148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u="sng" dirty="0" smtClean="0"/>
              <a:t>R&amp;D: ~$2M</a:t>
            </a:r>
            <a:endParaRPr lang="en-CA" sz="4000" b="1" u="sng" dirty="0"/>
          </a:p>
        </p:txBody>
      </p:sp>
      <p:sp>
        <p:nvSpPr>
          <p:cNvPr id="191" name="TextBox 190"/>
          <p:cNvSpPr txBox="1"/>
          <p:nvPr/>
        </p:nvSpPr>
        <p:spPr>
          <a:xfrm>
            <a:off x="755576" y="2710222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u="sng" dirty="0" smtClean="0"/>
              <a:t>Core ~ $1.8M</a:t>
            </a:r>
            <a:endParaRPr lang="en-CA" sz="3200" b="1" u="sng" dirty="0"/>
          </a:p>
        </p:txBody>
      </p:sp>
      <p:pic>
        <p:nvPicPr>
          <p:cNvPr id="192" name="Picture 1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66" y="3356992"/>
            <a:ext cx="28575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13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2618201" y="95669"/>
            <a:ext cx="3428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3366FF"/>
                </a:solidFill>
                <a:latin typeface="Calibri"/>
              </a:rPr>
              <a:t>BCN Scientific Committee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339" y="710047"/>
            <a:ext cx="1111257" cy="11112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518359" y="1821304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/>
              </a:rPr>
              <a:t> Dr. Kevin Hicks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Calibri"/>
              </a:rPr>
              <a:t>Research Leader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Calibri"/>
              </a:rPr>
              <a:t>ARS, USDA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838" y="710047"/>
            <a:ext cx="1103898" cy="111125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183714" y="1821304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/>
              </a:rPr>
              <a:t>Dr. Peter C.K. Lau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Calibri"/>
              </a:rPr>
              <a:t>Principal Research Officer 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Calibri"/>
              </a:rPr>
              <a:t>National Research Council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14205" t="7473" r="20524" b="26745"/>
          <a:stretch/>
        </p:blipFill>
        <p:spPr>
          <a:xfrm>
            <a:off x="6797798" y="710047"/>
            <a:ext cx="1067071" cy="111125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091525" y="1850266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/>
              </a:rPr>
              <a:t>William Orts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Calibri"/>
              </a:rPr>
              <a:t>Research Leader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Calibri"/>
              </a:rPr>
              <a:t>ARS, USDA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339" y="2681447"/>
            <a:ext cx="1111257" cy="111125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85173" y="3793957"/>
            <a:ext cx="27357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/>
              </a:rPr>
              <a:t>Dr. Warren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Mabee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Calibri"/>
              </a:rPr>
              <a:t>Canada Research Chair (Tier 2) 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Calibri"/>
              </a:rPr>
              <a:t>Queen’s University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/>
          <a:srcRect l="12860" t="-1" r="24763" b="27045"/>
          <a:stretch/>
        </p:blipFill>
        <p:spPr>
          <a:xfrm>
            <a:off x="4006015" y="2682701"/>
            <a:ext cx="968095" cy="1131286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3654633" y="3793957"/>
            <a:ext cx="174044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/>
              </a:rPr>
              <a:t>Emma Master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Calibri"/>
              </a:rPr>
              <a:t>University of Toronto 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7798" y="2682699"/>
            <a:ext cx="1111257" cy="1111257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091525" y="3804619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/>
              </a:rPr>
              <a:t>Theodore H. Wegner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Calibri"/>
              </a:rPr>
              <a:t>Assistant Director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Calibri"/>
              </a:rPr>
              <a:t>Forest Products laboratory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Calibri"/>
              </a:rPr>
              <a:t>USDA Forest Service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/>
          <a:srcRect b="21562"/>
          <a:stretch/>
        </p:blipFill>
        <p:spPr>
          <a:xfrm>
            <a:off x="1239181" y="4789504"/>
            <a:ext cx="1002963" cy="1110004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756449" y="5900761"/>
            <a:ext cx="20052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/>
              </a:rPr>
              <a:t> Kelly Maher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Calibri"/>
              </a:rPr>
              <a:t>BCN Director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Calibri"/>
              </a:rPr>
              <a:t>Program Development</a:t>
            </a:r>
          </a:p>
          <a:p>
            <a:pPr algn="ctr"/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2019" y="4790757"/>
            <a:ext cx="1110004" cy="1110004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3489900" y="5919936"/>
            <a:ext cx="200151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 David Bressler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Calibri"/>
              </a:rPr>
              <a:t>Executive Director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0"/>
          <a:srcRect l="29249" t="10824" r="33165" b="47007"/>
          <a:stretch/>
        </p:blipFill>
        <p:spPr>
          <a:xfrm>
            <a:off x="6959175" y="4789504"/>
            <a:ext cx="988771" cy="1109320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6621689" y="5898824"/>
            <a:ext cx="17170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/>
              </a:rPr>
              <a:t>Christine Murray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Calibri"/>
              </a:rPr>
              <a:t>Director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Calibri"/>
              </a:rPr>
              <a:t>AI Bio Solutions</a:t>
            </a:r>
          </a:p>
        </p:txBody>
      </p:sp>
    </p:spTree>
    <p:extLst>
      <p:ext uri="{BB962C8B-B14F-4D97-AF65-F5344CB8AC3E}">
        <p14:creationId xmlns:p14="http://schemas.microsoft.com/office/powerpoint/2010/main" val="172340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parkdalewarehousing.ca/images/logo-weyerhaeuser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91" b="23191"/>
          <a:stretch/>
        </p:blipFill>
        <p:spPr bwMode="auto">
          <a:xfrm>
            <a:off x="107504" y="5733256"/>
            <a:ext cx="3368719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banner-logo+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475656" y="1293704"/>
            <a:ext cx="7546677" cy="56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400" b="1" dirty="0" smtClean="0">
                <a:solidFill>
                  <a:srgbClr val="204586"/>
                </a:solidFill>
                <a:latin typeface="Calibri" panose="020F0502020204030204" pitchFamily="34" charset="0"/>
              </a:rPr>
              <a:t>Strong Collaborations </a:t>
            </a:r>
            <a:r>
              <a:rPr lang="en-US" altLang="en-US" sz="2400" b="1" dirty="0">
                <a:solidFill>
                  <a:srgbClr val="204586"/>
                </a:solidFill>
                <a:latin typeface="Calibri" panose="020F0502020204030204" pitchFamily="34" charset="0"/>
              </a:rPr>
              <a:t>with </a:t>
            </a:r>
            <a:r>
              <a:rPr lang="en-US" altLang="en-US" sz="2400" b="1" dirty="0" smtClean="0">
                <a:solidFill>
                  <a:srgbClr val="204586"/>
                </a:solidFill>
                <a:latin typeface="Calibri" panose="020F0502020204030204" pitchFamily="34" charset="0"/>
              </a:rPr>
              <a:t>Alberta Forestry Industry</a:t>
            </a:r>
            <a:endParaRPr lang="en-US" altLang="en-US" sz="2400" b="1" dirty="0">
              <a:solidFill>
                <a:srgbClr val="204586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6" descr="albertanewspri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88" y="4784294"/>
            <a:ext cx="18605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alpa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509" y="3012595"/>
            <a:ext cx="8032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7504" y="815676"/>
            <a:ext cx="8986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204586"/>
                </a:solidFill>
              </a:rPr>
              <a:t>Byproducts Utilization and Value-Add Opportunities</a:t>
            </a:r>
            <a:endParaRPr lang="en-US" sz="2800" b="1" i="1" dirty="0">
              <a:solidFill>
                <a:srgbClr val="204586"/>
              </a:solidFill>
            </a:endParaRPr>
          </a:p>
        </p:txBody>
      </p:sp>
      <p:pic>
        <p:nvPicPr>
          <p:cNvPr id="1026" name="Picture 2" descr="http://media.glassdoor.com/sqll/7424/west-fraser-timber-squarelogo-138126369569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90" y="3021536"/>
            <a:ext cx="1599833" cy="159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MI.ca - Daishowa-Marubeni International Ltd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01" y="2093712"/>
            <a:ext cx="3152775" cy="70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cf.juggle-images.com/matte/white/280x280/millar-western-logo-primary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4" t="19374" r="19826" b="26626"/>
          <a:stretch/>
        </p:blipFill>
        <p:spPr bwMode="auto">
          <a:xfrm>
            <a:off x="2333084" y="4733140"/>
            <a:ext cx="977003" cy="8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 bwMode="auto">
          <a:xfrm>
            <a:off x="6093891" y="1950809"/>
            <a:ext cx="2003921" cy="996679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400" b="1" dirty="0">
                <a:solidFill>
                  <a:prstClr val="white"/>
                </a:solidFill>
              </a:rPr>
              <a:t>Tall Oils </a:t>
            </a:r>
            <a:br>
              <a:rPr lang="en-CA" sz="2400" b="1" dirty="0">
                <a:solidFill>
                  <a:prstClr val="white"/>
                </a:solidFill>
              </a:rPr>
            </a:br>
            <a:r>
              <a:rPr lang="en-CA" sz="2400" b="1" dirty="0">
                <a:solidFill>
                  <a:prstClr val="white"/>
                </a:solidFill>
              </a:rPr>
              <a:t>to Fuels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5841897" y="3457581"/>
            <a:ext cx="1653921" cy="847588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400" b="1" dirty="0" err="1" smtClean="0">
                <a:solidFill>
                  <a:prstClr val="white"/>
                </a:solidFill>
              </a:rPr>
              <a:t>Terpenes</a:t>
            </a:r>
            <a:endParaRPr lang="en-CA" sz="2400" b="1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7214286" y="2845859"/>
            <a:ext cx="1872208" cy="886398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400" b="1" dirty="0" smtClean="0">
                <a:solidFill>
                  <a:prstClr val="white"/>
                </a:solidFill>
              </a:rPr>
              <a:t>Lignin Chemistry</a:t>
            </a:r>
            <a:endParaRPr lang="en-CA" sz="2400" b="1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3839081" y="4305169"/>
            <a:ext cx="2943778" cy="13134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400" b="1" dirty="0" smtClean="0">
                <a:solidFill>
                  <a:prstClr val="white"/>
                </a:solidFill>
              </a:rPr>
              <a:t>Forest Ash Characterization &amp; Utilization</a:t>
            </a:r>
            <a:endParaRPr lang="en-CA" sz="2400" b="1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3556758" y="1916832"/>
            <a:ext cx="2484555" cy="231812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400" b="1" dirty="0" smtClean="0">
                <a:solidFill>
                  <a:prstClr val="white"/>
                </a:solidFill>
              </a:rPr>
              <a:t>Mapping and Quantitation of Forestry Waste Streams</a:t>
            </a:r>
            <a:endParaRPr lang="en-CA" sz="2400" b="1" dirty="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7119965" y="4105579"/>
            <a:ext cx="1848328" cy="115312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400" b="1" dirty="0" smtClean="0">
                <a:solidFill>
                  <a:prstClr val="white"/>
                </a:solidFill>
              </a:rPr>
              <a:t>Cellulose Nano-Crystals</a:t>
            </a:r>
            <a:endParaRPr lang="en-CA" sz="2400" b="1" dirty="0">
              <a:solidFill>
                <a:prstClr val="white"/>
              </a:solidFill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 bwMode="auto">
          <a:xfrm>
            <a:off x="3481884" y="6021288"/>
            <a:ext cx="5688632" cy="85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algn="ctr">
              <a:spcBef>
                <a:spcPct val="20000"/>
              </a:spcBef>
            </a:pPr>
            <a:r>
              <a:rPr lang="en-US" altLang="en-US" sz="2400" b="1" dirty="0" smtClean="0">
                <a:solidFill>
                  <a:srgbClr val="204586"/>
                </a:solidFill>
                <a:latin typeface="Calibri" panose="020F0502020204030204" pitchFamily="34" charset="0"/>
              </a:rPr>
              <a:t>Massive opportunity to integrate with traditional resource industries in Alberta</a:t>
            </a:r>
            <a:endParaRPr lang="en-US" altLang="en-US" sz="2400" b="1" dirty="0">
              <a:solidFill>
                <a:srgbClr val="204586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ight Brace 15"/>
          <p:cNvSpPr/>
          <p:nvPr/>
        </p:nvSpPr>
        <p:spPr>
          <a:xfrm rot="5400000">
            <a:off x="6233266" y="3267062"/>
            <a:ext cx="322872" cy="5111244"/>
          </a:xfrm>
          <a:prstGeom prst="rightBrace">
            <a:avLst>
              <a:gd name="adj1" fmla="val 73842"/>
              <a:gd name="adj2" fmla="val 50000"/>
            </a:avLst>
          </a:prstGeom>
          <a:ln>
            <a:solidFill>
              <a:srgbClr val="20458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045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16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12" descr="banner-logo+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2" name="Title 1"/>
          <p:cNvSpPr txBox="1">
            <a:spLocks/>
          </p:cNvSpPr>
          <p:nvPr/>
        </p:nvSpPr>
        <p:spPr bwMode="auto">
          <a:xfrm>
            <a:off x="457200" y="990600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3600" b="1">
                <a:solidFill>
                  <a:srgbClr val="376092"/>
                </a:solidFill>
              </a:rPr>
              <a:t>Biomass Opportunity</a:t>
            </a:r>
          </a:p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376092"/>
                </a:solidFill>
              </a:rPr>
              <a:t>Alberta Scenario</a:t>
            </a:r>
          </a:p>
        </p:txBody>
      </p:sp>
      <p:grpSp>
        <p:nvGrpSpPr>
          <p:cNvPr id="143363" name="Group 10"/>
          <p:cNvGrpSpPr>
            <a:grpSpLocks/>
          </p:cNvGrpSpPr>
          <p:nvPr/>
        </p:nvGrpSpPr>
        <p:grpSpPr bwMode="auto">
          <a:xfrm>
            <a:off x="6003925" y="1630363"/>
            <a:ext cx="2816225" cy="4702175"/>
            <a:chOff x="5431924" y="2300455"/>
            <a:chExt cx="2817086" cy="4055895"/>
          </a:xfrm>
        </p:grpSpPr>
        <p:pic>
          <p:nvPicPr>
            <p:cNvPr id="14336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5" t="3333" r="14320" b="5370"/>
            <a:stretch>
              <a:fillRect/>
            </a:stretch>
          </p:blipFill>
          <p:spPr bwMode="auto">
            <a:xfrm>
              <a:off x="5431924" y="2300455"/>
              <a:ext cx="2817086" cy="4055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5431924" y="5888046"/>
              <a:ext cx="900388" cy="468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3364" name="Rectangle 13"/>
          <p:cNvSpPr>
            <a:spLocks noChangeArrowheads="1"/>
          </p:cNvSpPr>
          <p:nvPr/>
        </p:nvSpPr>
        <p:spPr bwMode="auto">
          <a:xfrm>
            <a:off x="457200" y="2300288"/>
            <a:ext cx="53943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74638" lvl="1" indent="-274638"/>
            <a:r>
              <a:rPr lang="en-US" sz="2800">
                <a:solidFill>
                  <a:prstClr val="black"/>
                </a:solidFill>
              </a:rPr>
              <a:t>Forested Area</a:t>
            </a:r>
          </a:p>
          <a:p>
            <a:pPr marL="274638" lvl="1" indent="-274638"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</a:rPr>
              <a:t>35 million hectares of forest</a:t>
            </a:r>
          </a:p>
          <a:p>
            <a:pPr marL="274638" lvl="1" indent="-274638"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</a:rPr>
              <a:t>Est. annual fibre growth – 45m m</a:t>
            </a:r>
            <a:r>
              <a:rPr lang="en-US" sz="2400" baseline="30000">
                <a:solidFill>
                  <a:prstClr val="black"/>
                </a:solidFill>
              </a:rPr>
              <a:t>3</a:t>
            </a:r>
          </a:p>
          <a:p>
            <a:pPr marL="274638" lvl="1" indent="-274638"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</a:rPr>
              <a:t>Lumber, pulp/paper, panel board</a:t>
            </a:r>
            <a:endParaRPr lang="en-CA" sz="2400">
              <a:solidFill>
                <a:prstClr val="black"/>
              </a:solidFill>
            </a:endParaRPr>
          </a:p>
        </p:txBody>
      </p:sp>
      <p:sp>
        <p:nvSpPr>
          <p:cNvPr id="143365" name="TextBox 14"/>
          <p:cNvSpPr txBox="1">
            <a:spLocks noChangeArrowheads="1"/>
          </p:cNvSpPr>
          <p:nvPr/>
        </p:nvSpPr>
        <p:spPr bwMode="auto">
          <a:xfrm>
            <a:off x="144463" y="6470650"/>
            <a:ext cx="39576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600" i="1">
                <a:solidFill>
                  <a:prstClr val="black"/>
                </a:solidFill>
              </a:rPr>
              <a:t>SO: Government of Alberta, SRD</a:t>
            </a:r>
          </a:p>
        </p:txBody>
      </p:sp>
      <p:pic>
        <p:nvPicPr>
          <p:cNvPr id="16" name="Picture 9" descr="IMG0019"/>
          <p:cNvPicPr>
            <a:picLocks noChangeAspect="1" noChangeArrowheads="1"/>
          </p:cNvPicPr>
          <p:nvPr/>
        </p:nvPicPr>
        <p:blipFill>
          <a:blip r:embed="rId5"/>
          <a:srcRect r="2501" b="3751"/>
          <a:stretch>
            <a:fillRect/>
          </a:stretch>
        </p:blipFill>
        <p:spPr bwMode="auto">
          <a:xfrm>
            <a:off x="1547813" y="4046538"/>
            <a:ext cx="3233737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367" name="Slide Number Placeholder 9"/>
          <p:cNvSpPr txBox="1">
            <a:spLocks/>
          </p:cNvSpPr>
          <p:nvPr/>
        </p:nvSpPr>
        <p:spPr bwMode="auto">
          <a:xfrm>
            <a:off x="6913563" y="64817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96A4F4C5-ED0B-894D-B72F-DBA17DA0A9A3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5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238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nner-logo+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3251784" y="1293704"/>
            <a:ext cx="5698541" cy="56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400" b="1" dirty="0" smtClean="0">
                <a:solidFill>
                  <a:srgbClr val="204586"/>
                </a:solidFill>
                <a:latin typeface="Calibri" panose="020F0502020204030204" pitchFamily="34" charset="0"/>
              </a:rPr>
              <a:t>Hardest to tackle, but most rewarding</a:t>
            </a:r>
            <a:endParaRPr lang="en-US" altLang="en-US" sz="2400" b="1" dirty="0">
              <a:solidFill>
                <a:srgbClr val="204586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836712"/>
            <a:ext cx="8986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204586"/>
                </a:solidFill>
              </a:rPr>
              <a:t>Synthetic Biology: Biocatalysis and Fermentation</a:t>
            </a:r>
            <a:endParaRPr lang="en-US" sz="2800" b="1" i="1" dirty="0">
              <a:solidFill>
                <a:srgbClr val="204586"/>
              </a:solidFill>
            </a:endParaRPr>
          </a:p>
        </p:txBody>
      </p:sp>
      <p:pic>
        <p:nvPicPr>
          <p:cNvPr id="9" name="Picture 4" descr="DMI.ca - Daishowa-Marubeni International Ltd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01" y="2093712"/>
            <a:ext cx="3152775" cy="70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 bwMode="auto">
          <a:xfrm>
            <a:off x="5514145" y="3585557"/>
            <a:ext cx="3230637" cy="984254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400" b="1" dirty="0" smtClean="0">
                <a:solidFill>
                  <a:prstClr val="white"/>
                </a:solidFill>
              </a:rPr>
              <a:t>Biopolymers from C1 Substrates</a:t>
            </a:r>
            <a:endParaRPr lang="en-CA" sz="2400" b="1" dirty="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687698" y="3340127"/>
            <a:ext cx="1826447" cy="847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400" b="1" dirty="0" smtClean="0">
                <a:solidFill>
                  <a:prstClr val="white"/>
                </a:solidFill>
              </a:rPr>
              <a:t>Upcycled Aromatics</a:t>
            </a:r>
            <a:endParaRPr lang="en-CA" sz="2400" b="1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078117" y="4625366"/>
            <a:ext cx="1872208" cy="88639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400" b="1" dirty="0" smtClean="0">
                <a:solidFill>
                  <a:prstClr val="white"/>
                </a:solidFill>
              </a:rPr>
              <a:t>Specialty Chemicals</a:t>
            </a:r>
            <a:endParaRPr lang="en-CA" sz="2400" b="1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658714" y="4493059"/>
            <a:ext cx="3375205" cy="112381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400" b="1" dirty="0" err="1" smtClean="0">
                <a:solidFill>
                  <a:prstClr val="white"/>
                </a:solidFill>
              </a:rPr>
              <a:t>Biodensification</a:t>
            </a:r>
            <a:r>
              <a:rPr lang="en-CA" sz="2400" b="1" dirty="0" smtClean="0">
                <a:solidFill>
                  <a:prstClr val="white"/>
                </a:solidFill>
              </a:rPr>
              <a:t> of Oil Sands Tailings</a:t>
            </a:r>
            <a:endParaRPr lang="en-CA" sz="2400" b="1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665186" y="1821435"/>
            <a:ext cx="2285139" cy="17456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400" b="1" dirty="0" smtClean="0">
                <a:solidFill>
                  <a:prstClr val="white"/>
                </a:solidFill>
              </a:rPr>
              <a:t>Microbial Biosynthesis of Fatty Alcohols</a:t>
            </a:r>
            <a:endParaRPr lang="en-CA" sz="2400" b="1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909363" y="1855097"/>
            <a:ext cx="2636611" cy="133964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400" b="1" dirty="0" smtClean="0">
                <a:solidFill>
                  <a:prstClr val="white"/>
                </a:solidFill>
              </a:rPr>
              <a:t>Phenylalanine derived chemicals</a:t>
            </a:r>
            <a:endParaRPr lang="en-CA" sz="2400" b="1" dirty="0">
              <a:solidFill>
                <a:prstClr val="white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3481884" y="6021288"/>
            <a:ext cx="5688632" cy="85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algn="ctr">
              <a:spcBef>
                <a:spcPct val="20000"/>
              </a:spcBef>
            </a:pPr>
            <a:r>
              <a:rPr lang="en-US" altLang="en-US" sz="2400" b="1" dirty="0" smtClean="0">
                <a:solidFill>
                  <a:srgbClr val="204586"/>
                </a:solidFill>
                <a:latin typeface="Calibri" panose="020F0502020204030204" pitchFamily="34" charset="0"/>
              </a:rPr>
              <a:t>Submitted a grant for a $12M high-throughput synthetic biology </a:t>
            </a:r>
            <a:r>
              <a:rPr lang="en-US" altLang="en-US" sz="2400" b="1" dirty="0" err="1" smtClean="0">
                <a:solidFill>
                  <a:srgbClr val="204586"/>
                </a:solidFill>
                <a:latin typeface="Calibri" panose="020F0502020204030204" pitchFamily="34" charset="0"/>
              </a:rPr>
              <a:t>centre</a:t>
            </a:r>
            <a:endParaRPr lang="en-US" altLang="en-US" sz="2400" b="1" dirty="0">
              <a:solidFill>
                <a:srgbClr val="204586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ight Brace 18"/>
          <p:cNvSpPr/>
          <p:nvPr/>
        </p:nvSpPr>
        <p:spPr>
          <a:xfrm rot="5400000">
            <a:off x="6233266" y="3267062"/>
            <a:ext cx="322872" cy="5111244"/>
          </a:xfrm>
          <a:prstGeom prst="rightBrace">
            <a:avLst>
              <a:gd name="adj1" fmla="val 73842"/>
              <a:gd name="adj2" fmla="val 50000"/>
            </a:avLst>
          </a:prstGeom>
          <a:ln>
            <a:solidFill>
              <a:srgbClr val="20458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04586"/>
              </a:solidFill>
            </a:endParaRPr>
          </a:p>
        </p:txBody>
      </p:sp>
      <p:pic>
        <p:nvPicPr>
          <p:cNvPr id="4098" name="Picture 2" descr="TerraVerdae Biowork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49"/>
          <a:stretch/>
        </p:blipFill>
        <p:spPr bwMode="auto">
          <a:xfrm>
            <a:off x="199601" y="3064663"/>
            <a:ext cx="2024670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nr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63" y="3848211"/>
            <a:ext cx="2075095" cy="97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605" y="6084890"/>
            <a:ext cx="2933700" cy="723900"/>
          </a:xfrm>
          <a:prstGeom prst="rect">
            <a:avLst/>
          </a:prstGeom>
        </p:spPr>
      </p:pic>
      <p:sp>
        <p:nvSpPr>
          <p:cNvPr id="21" name="Right Arrow 20"/>
          <p:cNvSpPr/>
          <p:nvPr/>
        </p:nvSpPr>
        <p:spPr>
          <a:xfrm>
            <a:off x="3219289" y="6266820"/>
            <a:ext cx="406930" cy="360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09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nner-logo+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899592" y="1293704"/>
            <a:ext cx="7786773" cy="56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en-US" sz="2400" b="1" dirty="0" smtClean="0">
                <a:solidFill>
                  <a:srgbClr val="204586"/>
                </a:solidFill>
                <a:latin typeface="Calibri" panose="020F0502020204030204" pitchFamily="34" charset="0"/>
              </a:rPr>
              <a:t>Bio-based materials: most mature sector in bioindustry?</a:t>
            </a:r>
            <a:endParaRPr lang="en-US" altLang="en-US" sz="2400" b="1" dirty="0">
              <a:solidFill>
                <a:srgbClr val="204586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815676"/>
            <a:ext cx="8986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204586"/>
                </a:solidFill>
              </a:rPr>
              <a:t>Advanced Bioproducts and Chemical Platforms</a:t>
            </a:r>
            <a:endParaRPr lang="en-US" sz="2800" b="1" i="1" dirty="0">
              <a:solidFill>
                <a:srgbClr val="204586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717903" y="2228405"/>
            <a:ext cx="2676799" cy="971923"/>
          </a:xfrm>
          <a:prstGeom prst="ellipse">
            <a:avLst/>
          </a:prstGeom>
          <a:solidFill>
            <a:srgbClr val="977200"/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400" b="1" dirty="0" smtClean="0">
                <a:solidFill>
                  <a:prstClr val="white"/>
                </a:solidFill>
              </a:rPr>
              <a:t>Bio-Nonanal from Plant Oils</a:t>
            </a:r>
            <a:endParaRPr lang="en-CA" sz="2400" b="1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946886" y="4643694"/>
            <a:ext cx="2887260" cy="1809642"/>
          </a:xfrm>
          <a:prstGeom prst="ellipse">
            <a:avLst/>
          </a:prstGeom>
          <a:solidFill>
            <a:srgbClr val="977200"/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400" b="1" dirty="0" smtClean="0">
                <a:solidFill>
                  <a:prstClr val="white"/>
                </a:solidFill>
              </a:rPr>
              <a:t>Polysaccharides for Naphthenic Acid Extraction from Tailings</a:t>
            </a:r>
            <a:endParaRPr lang="en-CA" sz="2400" b="1" dirty="0">
              <a:solidFill>
                <a:prstClr val="white"/>
              </a:solidFill>
            </a:endParaRPr>
          </a:p>
        </p:txBody>
      </p:sp>
      <p:pic>
        <p:nvPicPr>
          <p:cNvPr id="22" name="Picture 13" descr="imperial-oil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01" y="2133781"/>
            <a:ext cx="3282283" cy="80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/>
          <p:cNvSpPr/>
          <p:nvPr/>
        </p:nvSpPr>
        <p:spPr bwMode="auto">
          <a:xfrm>
            <a:off x="6324736" y="2963997"/>
            <a:ext cx="2737157" cy="2347724"/>
          </a:xfrm>
          <a:prstGeom prst="ellipse">
            <a:avLst/>
          </a:prstGeom>
          <a:solidFill>
            <a:srgbClr val="977200"/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400" b="1" dirty="0" smtClean="0">
                <a:solidFill>
                  <a:prstClr val="white"/>
                </a:solidFill>
              </a:rPr>
              <a:t>Novel Flocculants from Agricultural Waste Proteins</a:t>
            </a:r>
            <a:endParaRPr lang="en-CA" sz="2400" b="1" dirty="0">
              <a:solidFill>
                <a:prstClr val="white"/>
              </a:solidFill>
            </a:endParaRPr>
          </a:p>
        </p:txBody>
      </p:sp>
      <p:pic>
        <p:nvPicPr>
          <p:cNvPr id="5122" name="Picture 2" descr="http://www.consolidatedcoatings.com/images/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02" y="3335903"/>
            <a:ext cx="3212482" cy="45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5" descr="p2scienc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02" y="4147574"/>
            <a:ext cx="1278262" cy="95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val 24"/>
          <p:cNvSpPr/>
          <p:nvPr/>
        </p:nvSpPr>
        <p:spPr bwMode="auto">
          <a:xfrm>
            <a:off x="6495876" y="2215027"/>
            <a:ext cx="2555673" cy="632744"/>
          </a:xfrm>
          <a:prstGeom prst="ellipse">
            <a:avLst/>
          </a:prstGeom>
          <a:solidFill>
            <a:srgbClr val="977200"/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400" b="1" dirty="0" smtClean="0">
                <a:solidFill>
                  <a:prstClr val="white"/>
                </a:solidFill>
              </a:rPr>
              <a:t>Bio-polymers</a:t>
            </a:r>
            <a:endParaRPr lang="en-CA" sz="2400" b="1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6034243" y="5305597"/>
            <a:ext cx="1389980" cy="528030"/>
          </a:xfrm>
          <a:prstGeom prst="ellipse">
            <a:avLst/>
          </a:prstGeom>
          <a:solidFill>
            <a:srgbClr val="977200"/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400" b="1" dirty="0" smtClean="0">
                <a:solidFill>
                  <a:prstClr val="white"/>
                </a:solidFill>
              </a:rPr>
              <a:t>Epoxies</a:t>
            </a:r>
            <a:endParaRPr lang="en-CA" sz="2400" b="1" dirty="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4390516" y="3325792"/>
            <a:ext cx="1802416" cy="1224199"/>
          </a:xfrm>
          <a:prstGeom prst="ellipse">
            <a:avLst/>
          </a:prstGeom>
          <a:solidFill>
            <a:srgbClr val="977200"/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400" b="1" dirty="0" smtClean="0">
                <a:solidFill>
                  <a:prstClr val="white"/>
                </a:solidFill>
              </a:rPr>
              <a:t>Biodiesel- Derived Glycerin</a:t>
            </a:r>
            <a:endParaRPr lang="en-CA" sz="2400" b="1" dirty="0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5675026" y="5917090"/>
            <a:ext cx="3116684" cy="837997"/>
          </a:xfrm>
          <a:prstGeom prst="ellipse">
            <a:avLst/>
          </a:prstGeom>
          <a:solidFill>
            <a:srgbClr val="977200"/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400" b="1" dirty="0" smtClean="0">
                <a:solidFill>
                  <a:prstClr val="white"/>
                </a:solidFill>
              </a:rPr>
              <a:t>Lignocellulose </a:t>
            </a:r>
            <a:r>
              <a:rPr lang="en-CA" sz="2400" b="1" dirty="0" err="1" smtClean="0">
                <a:solidFill>
                  <a:prstClr val="white"/>
                </a:solidFill>
              </a:rPr>
              <a:t>Subfractionation</a:t>
            </a:r>
            <a:endParaRPr lang="en-CA" sz="2400" b="1" dirty="0">
              <a:solidFill>
                <a:prstClr val="white"/>
              </a:solidFill>
            </a:endParaRPr>
          </a:p>
        </p:txBody>
      </p:sp>
      <p:pic>
        <p:nvPicPr>
          <p:cNvPr id="29" name="Picture 2" descr="aitf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00" y="5301734"/>
            <a:ext cx="2045995" cy="93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685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12" descr="banner-logo+tex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0" name="Rounded Rectangle 169"/>
          <p:cNvSpPr/>
          <p:nvPr/>
        </p:nvSpPr>
        <p:spPr bwMode="auto">
          <a:xfrm>
            <a:off x="3130550" y="1628775"/>
            <a:ext cx="2665413" cy="4894263"/>
          </a:xfrm>
          <a:prstGeom prst="roundRect">
            <a:avLst>
              <a:gd name="adj" fmla="val 0"/>
            </a:avLst>
          </a:prstGeom>
          <a:solidFill>
            <a:srgbClr val="DAE6F2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1" name="Rounded Rectangle 170"/>
          <p:cNvSpPr/>
          <p:nvPr/>
        </p:nvSpPr>
        <p:spPr bwMode="auto">
          <a:xfrm>
            <a:off x="457200" y="1611313"/>
            <a:ext cx="2663825" cy="4894262"/>
          </a:xfrm>
          <a:prstGeom prst="roundRect">
            <a:avLst>
              <a:gd name="adj" fmla="val 0"/>
            </a:avLst>
          </a:prstGeom>
          <a:solidFill>
            <a:srgbClr val="E5F3F7"/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Rounded Rectangle 36"/>
          <p:cNvSpPr/>
          <p:nvPr/>
        </p:nvSpPr>
        <p:spPr bwMode="auto">
          <a:xfrm>
            <a:off x="5788025" y="1527175"/>
            <a:ext cx="2663825" cy="4892675"/>
          </a:xfrm>
          <a:prstGeom prst="roundRect">
            <a:avLst>
              <a:gd name="adj" fmla="val 0"/>
            </a:avLst>
          </a:prstGeom>
          <a:solidFill>
            <a:srgbClr val="E5E7F3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C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Rounded Rectangle 46"/>
          <p:cNvSpPr/>
          <p:nvPr/>
        </p:nvSpPr>
        <p:spPr bwMode="auto">
          <a:xfrm>
            <a:off x="3122613" y="989013"/>
            <a:ext cx="2665412" cy="6477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ADC6E1"/>
              </a:gs>
              <a:gs pos="35000">
                <a:srgbClr val="CFDDED"/>
              </a:gs>
              <a:gs pos="100000">
                <a:srgbClr val="EDF3F9"/>
              </a:gs>
            </a:gsLst>
          </a:gra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b="1" dirty="0" err="1">
                <a:solidFill>
                  <a:srgbClr val="4F6228"/>
                </a:solidFill>
                <a:latin typeface="Calibri"/>
              </a:rPr>
              <a:t>Biocatalysis</a:t>
            </a:r>
            <a:r>
              <a:rPr lang="en-CA" b="1" dirty="0">
                <a:solidFill>
                  <a:srgbClr val="4F6228"/>
                </a:solidFill>
                <a:latin typeface="Calibri"/>
              </a:rPr>
              <a:t> &amp; Fermentation</a:t>
            </a:r>
          </a:p>
        </p:txBody>
      </p:sp>
      <p:sp>
        <p:nvSpPr>
          <p:cNvPr id="48" name="Rounded Rectangle 47"/>
          <p:cNvSpPr/>
          <p:nvPr/>
        </p:nvSpPr>
        <p:spPr bwMode="auto">
          <a:xfrm>
            <a:off x="457200" y="989013"/>
            <a:ext cx="2663825" cy="6477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ADD9E5"/>
              </a:gs>
              <a:gs pos="35000">
                <a:srgbClr val="C9E7EF"/>
              </a:gs>
              <a:gs pos="100000">
                <a:srgbClr val="F0F8FA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b="1" dirty="0">
                <a:solidFill>
                  <a:srgbClr val="297083"/>
                </a:solidFill>
                <a:latin typeface="Calibri"/>
              </a:rPr>
              <a:t>Biomass Pre-Processing </a:t>
            </a:r>
            <a:br>
              <a:rPr lang="en-CA" b="1" dirty="0">
                <a:solidFill>
                  <a:srgbClr val="297083"/>
                </a:solidFill>
                <a:latin typeface="Calibri"/>
              </a:rPr>
            </a:br>
            <a:r>
              <a:rPr lang="en-CA" b="1" dirty="0">
                <a:solidFill>
                  <a:srgbClr val="297083"/>
                </a:solidFill>
                <a:latin typeface="Calibri"/>
              </a:rPr>
              <a:t>&amp; Logistics</a:t>
            </a:r>
          </a:p>
        </p:txBody>
      </p:sp>
      <p:sp>
        <p:nvSpPr>
          <p:cNvPr id="49" name="Rounded Rectangle 48"/>
          <p:cNvSpPr/>
          <p:nvPr/>
        </p:nvSpPr>
        <p:spPr bwMode="auto">
          <a:xfrm>
            <a:off x="5789613" y="989013"/>
            <a:ext cx="2663825" cy="6477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ABB2D9"/>
              </a:gs>
              <a:gs pos="35000">
                <a:srgbClr val="CFD3E9"/>
              </a:gs>
              <a:gs pos="100000">
                <a:srgbClr val="F4F5FA"/>
              </a:gs>
            </a:gsLst>
          </a:gra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b="1" dirty="0">
                <a:solidFill>
                  <a:srgbClr val="345E8C"/>
                </a:solidFill>
                <a:latin typeface="Calibri"/>
              </a:rPr>
              <a:t>Green Chemistry for </a:t>
            </a:r>
            <a:br>
              <a:rPr lang="en-CA" b="1" dirty="0">
                <a:solidFill>
                  <a:srgbClr val="345E8C"/>
                </a:solidFill>
                <a:latin typeface="Calibri"/>
              </a:rPr>
            </a:br>
            <a:r>
              <a:rPr lang="en-CA" b="1" dirty="0">
                <a:solidFill>
                  <a:srgbClr val="345E8C"/>
                </a:solidFill>
                <a:latin typeface="Calibri"/>
              </a:rPr>
              <a:t>Fuels &amp; Chemicals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5800" y="1751013"/>
            <a:ext cx="26670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b="1" u="sng" dirty="0">
                <a:solidFill>
                  <a:srgbClr val="4BACC6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Program 1</a:t>
            </a:r>
          </a:p>
        </p:txBody>
      </p:sp>
      <p:sp>
        <p:nvSpPr>
          <p:cNvPr id="163849" name="TextBox 35"/>
          <p:cNvSpPr txBox="1">
            <a:spLocks noChangeArrowheads="1"/>
          </p:cNvSpPr>
          <p:nvPr/>
        </p:nvSpPr>
        <p:spPr bwMode="auto">
          <a:xfrm>
            <a:off x="3649663" y="4197350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800" b="1" u="sng">
                <a:solidFill>
                  <a:srgbClr val="404F21"/>
                </a:solidFill>
                <a:cs typeface="Arial" charset="0"/>
              </a:rPr>
              <a:t>Program 2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181725" y="1751013"/>
            <a:ext cx="18034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b="1" u="sng" dirty="0">
                <a:solidFill>
                  <a:srgbClr val="4F81BD">
                    <a:lumMod val="50000"/>
                  </a:srgbClr>
                </a:solidFill>
                <a:latin typeface="Calibri"/>
                <a:ea typeface="+mn-ea"/>
                <a:cs typeface="+mn-cs"/>
              </a:rPr>
              <a:t>Program 3</a:t>
            </a:r>
          </a:p>
        </p:txBody>
      </p:sp>
      <p:grpSp>
        <p:nvGrpSpPr>
          <p:cNvPr id="79" name="Group 78"/>
          <p:cNvGrpSpPr>
            <a:grpSpLocks/>
          </p:cNvGrpSpPr>
          <p:nvPr/>
        </p:nvGrpSpPr>
        <p:grpSpPr bwMode="auto">
          <a:xfrm>
            <a:off x="195263" y="3476625"/>
            <a:ext cx="8739187" cy="3055938"/>
            <a:chOff x="194869" y="3476257"/>
            <a:chExt cx="8740001" cy="3057011"/>
          </a:xfrm>
        </p:grpSpPr>
        <p:cxnSp>
          <p:nvCxnSpPr>
            <p:cNvPr id="85" name="Straight Connector 84"/>
            <p:cNvCxnSpPr>
              <a:stCxn id="91" idx="2"/>
              <a:endCxn id="99" idx="5"/>
            </p:cNvCxnSpPr>
            <p:nvPr/>
          </p:nvCxnSpPr>
          <p:spPr bwMode="auto">
            <a:xfrm flipH="1" flipV="1">
              <a:off x="5515076" y="5343813"/>
              <a:ext cx="1525730" cy="744799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100" idx="2"/>
              <a:endCxn id="102" idx="5"/>
            </p:cNvCxnSpPr>
            <p:nvPr/>
          </p:nvCxnSpPr>
          <p:spPr bwMode="auto">
            <a:xfrm flipH="1" flipV="1">
              <a:off x="1920642" y="5929806"/>
              <a:ext cx="774772" cy="119104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stCxn id="100" idx="0"/>
              <a:endCxn id="99" idx="4"/>
            </p:cNvCxnSpPr>
            <p:nvPr/>
          </p:nvCxnSpPr>
          <p:spPr bwMode="auto">
            <a:xfrm flipV="1">
              <a:off x="4278299" y="5410511"/>
              <a:ext cx="401674" cy="333492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98"/>
            <p:cNvSpPr/>
            <p:nvPr/>
          </p:nvSpPr>
          <p:spPr bwMode="auto">
            <a:xfrm>
              <a:off x="3498764" y="4953150"/>
              <a:ext cx="2362420" cy="457361"/>
            </a:xfrm>
            <a:prstGeom prst="ellipse">
              <a:avLst/>
            </a:prstGeom>
            <a:solidFill>
              <a:srgbClr val="3B5311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A" sz="1200" b="1" dirty="0">
                  <a:solidFill>
                    <a:prstClr val="white"/>
                  </a:solidFill>
                  <a:latin typeface="Calibri"/>
                </a:rPr>
                <a:t>Biopolymers from C1 Substrates</a:t>
              </a:r>
            </a:p>
          </p:txBody>
        </p:sp>
        <p:sp>
          <p:nvSpPr>
            <p:cNvPr id="100" name="Oval 99"/>
            <p:cNvSpPr/>
            <p:nvPr/>
          </p:nvSpPr>
          <p:spPr bwMode="auto">
            <a:xfrm>
              <a:off x="2695414" y="5744003"/>
              <a:ext cx="3165770" cy="609814"/>
            </a:xfrm>
            <a:prstGeom prst="ellipse">
              <a:avLst/>
            </a:prstGeom>
            <a:solidFill>
              <a:srgbClr val="3B5311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A" sz="1200" b="1" dirty="0" err="1">
                  <a:solidFill>
                    <a:prstClr val="white"/>
                  </a:solidFill>
                  <a:latin typeface="Calibri"/>
                </a:rPr>
                <a:t>Synbio</a:t>
              </a:r>
              <a:r>
                <a:rPr lang="en-CA" sz="1200" b="1" dirty="0">
                  <a:solidFill>
                    <a:prstClr val="white"/>
                  </a:solidFill>
                  <a:latin typeface="Calibri"/>
                </a:rPr>
                <a:t> </a:t>
              </a:r>
              <a:r>
                <a:rPr lang="en-CA" sz="1200" b="1" dirty="0" err="1">
                  <a:solidFill>
                    <a:prstClr val="white"/>
                  </a:solidFill>
                  <a:latin typeface="Calibri"/>
                </a:rPr>
                <a:t>Manucturing</a:t>
              </a:r>
              <a:r>
                <a:rPr lang="en-CA" sz="1200" b="1" dirty="0">
                  <a:solidFill>
                    <a:prstClr val="white"/>
                  </a:solidFill>
                  <a:latin typeface="Calibri"/>
                </a:rPr>
                <a:t> of High-Value Phenylalanine-derived Specialty Chemicals  </a:t>
              </a:r>
            </a:p>
          </p:txBody>
        </p:sp>
        <p:sp>
          <p:nvSpPr>
            <p:cNvPr id="101" name="Oval 100"/>
            <p:cNvSpPr/>
            <p:nvPr/>
          </p:nvSpPr>
          <p:spPr bwMode="auto">
            <a:xfrm>
              <a:off x="6166012" y="4673652"/>
              <a:ext cx="1487627" cy="795617"/>
            </a:xfrm>
            <a:prstGeom prst="ellipse">
              <a:avLst/>
            </a:prstGeom>
            <a:solidFill>
              <a:srgbClr val="3B5311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A" sz="1200" b="1" dirty="0">
                  <a:solidFill>
                    <a:prstClr val="white"/>
                  </a:solidFill>
                  <a:latin typeface="Calibri"/>
                </a:rPr>
                <a:t>Accelerated </a:t>
              </a:r>
              <a:r>
                <a:rPr lang="en-CA" sz="1200" b="1" dirty="0" err="1">
                  <a:solidFill>
                    <a:prstClr val="white"/>
                  </a:solidFill>
                  <a:latin typeface="Calibri"/>
                </a:rPr>
                <a:t>Biodensification</a:t>
              </a:r>
              <a:r>
                <a:rPr lang="en-CA" sz="1200" b="1" dirty="0">
                  <a:solidFill>
                    <a:prstClr val="white"/>
                  </a:solidFill>
                  <a:latin typeface="Calibri"/>
                </a:rPr>
                <a:t> of Tailings</a:t>
              </a:r>
            </a:p>
          </p:txBody>
        </p:sp>
        <p:sp>
          <p:nvSpPr>
            <p:cNvPr id="102" name="Oval 101"/>
            <p:cNvSpPr/>
            <p:nvPr/>
          </p:nvSpPr>
          <p:spPr bwMode="auto">
            <a:xfrm>
              <a:off x="644173" y="5410511"/>
              <a:ext cx="1495564" cy="609814"/>
            </a:xfrm>
            <a:prstGeom prst="ellipse">
              <a:avLst/>
            </a:prstGeom>
            <a:solidFill>
              <a:srgbClr val="3B5311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A" sz="1200" b="1" dirty="0">
                  <a:solidFill>
                    <a:prstClr val="white"/>
                  </a:solidFill>
                  <a:latin typeface="Calibri"/>
                </a:rPr>
                <a:t>High-Value Fatty Alcohols</a:t>
              </a:r>
            </a:p>
          </p:txBody>
        </p:sp>
        <p:cxnSp>
          <p:nvCxnSpPr>
            <p:cNvPr id="46" name="Straight Connector 45"/>
            <p:cNvCxnSpPr>
              <a:stCxn id="42" idx="7"/>
              <a:endCxn id="45" idx="2"/>
            </p:cNvCxnSpPr>
            <p:nvPr/>
          </p:nvCxnSpPr>
          <p:spPr bwMode="auto">
            <a:xfrm flipV="1">
              <a:off x="1560246" y="4298871"/>
              <a:ext cx="241322" cy="449421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stCxn id="42" idx="0"/>
            </p:cNvCxnSpPr>
            <p:nvPr/>
          </p:nvCxnSpPr>
          <p:spPr bwMode="auto">
            <a:xfrm flipV="1">
              <a:off x="995044" y="3973319"/>
              <a:ext cx="565203" cy="708274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  <a:prstDash val="dash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endCxn id="45" idx="0"/>
            </p:cNvCxnSpPr>
            <p:nvPr/>
          </p:nvCxnSpPr>
          <p:spPr bwMode="auto">
            <a:xfrm>
              <a:off x="2511247" y="3476257"/>
              <a:ext cx="90496" cy="381134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  <a:prstDash val="dash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102" idx="0"/>
              <a:endCxn id="42" idx="5"/>
            </p:cNvCxnSpPr>
            <p:nvPr/>
          </p:nvCxnSpPr>
          <p:spPr bwMode="auto">
            <a:xfrm flipV="1">
              <a:off x="1391955" y="5072255"/>
              <a:ext cx="168291" cy="338256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 bwMode="auto">
            <a:xfrm>
              <a:off x="194869" y="4681593"/>
              <a:ext cx="1600349" cy="457361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accent3">
                  <a:lumMod val="50000"/>
                </a:schemeClr>
              </a:solidFill>
              <a:prstDash val="dash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A" sz="1200" b="1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Hemicellulose </a:t>
              </a:r>
              <a:br>
                <a:rPr lang="en-CA" sz="1200" b="1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</a:br>
              <a:r>
                <a:rPr lang="en-CA" sz="1200" b="1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to Xylitol</a:t>
              </a:r>
            </a:p>
          </p:txBody>
        </p:sp>
        <p:cxnSp>
          <p:nvCxnSpPr>
            <p:cNvPr id="44" name="Straight Connector 43"/>
            <p:cNvCxnSpPr>
              <a:stCxn id="100" idx="1"/>
              <a:endCxn id="45" idx="4"/>
            </p:cNvCxnSpPr>
            <p:nvPr/>
          </p:nvCxnSpPr>
          <p:spPr bwMode="auto">
            <a:xfrm flipH="1" flipV="1">
              <a:off x="2601743" y="4740351"/>
              <a:ext cx="557264" cy="1092583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 bwMode="auto">
            <a:xfrm>
              <a:off x="1801569" y="3857391"/>
              <a:ext cx="1600349" cy="882960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accent3">
                  <a:lumMod val="50000"/>
                </a:schemeClr>
              </a:solidFill>
              <a:prstDash val="dash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A" sz="1200" b="1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Aromatic Compounds from Cellulosic Waste Streams</a:t>
              </a:r>
            </a:p>
          </p:txBody>
        </p:sp>
        <p:cxnSp>
          <p:nvCxnSpPr>
            <p:cNvPr id="87" name="Straight Connector 86"/>
            <p:cNvCxnSpPr>
              <a:stCxn id="99" idx="1"/>
              <a:endCxn id="45" idx="5"/>
            </p:cNvCxnSpPr>
            <p:nvPr/>
          </p:nvCxnSpPr>
          <p:spPr bwMode="auto">
            <a:xfrm flipH="1" flipV="1">
              <a:off x="3166946" y="4611719"/>
              <a:ext cx="677925" cy="408130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/>
          </p:nvSpPr>
          <p:spPr bwMode="auto">
            <a:xfrm>
              <a:off x="7417079" y="4036842"/>
              <a:ext cx="1517791" cy="763855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accent3">
                  <a:lumMod val="50000"/>
                </a:schemeClr>
              </a:solidFill>
              <a:prstDash val="dash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A" sz="1200" b="1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Algae-Derived </a:t>
              </a:r>
              <a:r>
                <a:rPr lang="en-CA" sz="1200" b="1" dirty="0" smtClean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Chemicals</a:t>
              </a:r>
              <a:endParaRPr lang="en-CA" sz="1200" b="1" dirty="0">
                <a:solidFill>
                  <a:srgbClr val="9BBB59">
                    <a:lumMod val="50000"/>
                  </a:srgbClr>
                </a:solidFill>
                <a:latin typeface="Calibri"/>
              </a:endParaRPr>
            </a:p>
          </p:txBody>
        </p:sp>
        <p:sp>
          <p:nvSpPr>
            <p:cNvPr id="91" name="Oval 90"/>
            <p:cNvSpPr/>
            <p:nvPr/>
          </p:nvSpPr>
          <p:spPr bwMode="auto">
            <a:xfrm>
              <a:off x="7040807" y="5642367"/>
              <a:ext cx="1411418" cy="890901"/>
            </a:xfrm>
            <a:prstGeom prst="ellipse">
              <a:avLst/>
            </a:prstGeom>
            <a:solidFill>
              <a:schemeClr val="bg1"/>
            </a:solidFill>
            <a:ln w="38100" cmpd="sng">
              <a:solidFill>
                <a:schemeClr val="accent3">
                  <a:lumMod val="50000"/>
                </a:schemeClr>
              </a:solidFill>
              <a:prstDash val="dash"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A" sz="1200" b="1" dirty="0">
                  <a:solidFill>
                    <a:srgbClr val="9BBB59">
                      <a:lumMod val="50000"/>
                    </a:srgbClr>
                  </a:solidFill>
                  <a:latin typeface="Calibri"/>
                </a:rPr>
                <a:t>Microbial Conversions to Reduce Heavy Oil Viscosity</a:t>
              </a:r>
            </a:p>
          </p:txBody>
        </p:sp>
        <p:cxnSp>
          <p:nvCxnSpPr>
            <p:cNvPr id="148" name="Straight Connector 147"/>
            <p:cNvCxnSpPr>
              <a:endCxn id="90" idx="1"/>
            </p:cNvCxnSpPr>
            <p:nvPr/>
          </p:nvCxnSpPr>
          <p:spPr bwMode="auto">
            <a:xfrm>
              <a:off x="7472647" y="4036842"/>
              <a:ext cx="166703" cy="112752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  <a:prstDash val="dash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>
              <a:stCxn id="99" idx="6"/>
              <a:endCxn id="101" idx="3"/>
            </p:cNvCxnSpPr>
            <p:nvPr/>
          </p:nvCxnSpPr>
          <p:spPr bwMode="auto">
            <a:xfrm>
              <a:off x="5861184" y="5181831"/>
              <a:ext cx="522337" cy="171510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>
              <a:stCxn id="91" idx="0"/>
              <a:endCxn id="101" idx="5"/>
            </p:cNvCxnSpPr>
            <p:nvPr/>
          </p:nvCxnSpPr>
          <p:spPr bwMode="auto">
            <a:xfrm flipH="1" flipV="1">
              <a:off x="7436130" y="5353341"/>
              <a:ext cx="309592" cy="289026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>
              <a:endCxn id="101" idx="0"/>
            </p:cNvCxnSpPr>
            <p:nvPr/>
          </p:nvCxnSpPr>
          <p:spPr bwMode="auto">
            <a:xfrm>
              <a:off x="6810597" y="4284579"/>
              <a:ext cx="98434" cy="389074"/>
            </a:xfrm>
            <a:prstGeom prst="line">
              <a:avLst/>
            </a:prstGeom>
            <a:ln w="12700">
              <a:solidFill>
                <a:schemeClr val="accent3">
                  <a:lumMod val="50000"/>
                </a:schemeClr>
              </a:solidFill>
              <a:prstDash val="dash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/>
          <p:cNvGrpSpPr>
            <a:grpSpLocks/>
          </p:cNvGrpSpPr>
          <p:nvPr/>
        </p:nvGrpSpPr>
        <p:grpSpPr bwMode="auto">
          <a:xfrm>
            <a:off x="3844925" y="2138363"/>
            <a:ext cx="4546600" cy="2211387"/>
            <a:chOff x="3844953" y="2138172"/>
            <a:chExt cx="4546104" cy="2211703"/>
          </a:xfrm>
        </p:grpSpPr>
        <p:cxnSp>
          <p:nvCxnSpPr>
            <p:cNvPr id="67" name="Straight Connector 66"/>
            <p:cNvCxnSpPr>
              <a:stCxn id="125" idx="0"/>
              <a:endCxn id="123" idx="4"/>
            </p:cNvCxnSpPr>
            <p:nvPr/>
          </p:nvCxnSpPr>
          <p:spPr bwMode="auto">
            <a:xfrm flipV="1">
              <a:off x="7264055" y="2962202"/>
              <a:ext cx="152383" cy="239747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122" idx="2"/>
            </p:cNvCxnSpPr>
            <p:nvPr/>
          </p:nvCxnSpPr>
          <p:spPr bwMode="auto">
            <a:xfrm flipH="1">
              <a:off x="3844953" y="2849474"/>
              <a:ext cx="433341" cy="80974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  <a:prstDash val="dash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stCxn id="122" idx="4"/>
              <a:endCxn id="124" idx="0"/>
            </p:cNvCxnSpPr>
            <p:nvPr/>
          </p:nvCxnSpPr>
          <p:spPr bwMode="auto">
            <a:xfrm>
              <a:off x="5171958" y="3270221"/>
              <a:ext cx="419054" cy="257212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Oval 121"/>
            <p:cNvSpPr/>
            <p:nvPr/>
          </p:nvSpPr>
          <p:spPr bwMode="auto">
            <a:xfrm>
              <a:off x="4278294" y="2427138"/>
              <a:ext cx="1787330" cy="84308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A" sz="1200" b="1" dirty="0">
                  <a:solidFill>
                    <a:prstClr val="white"/>
                  </a:solidFill>
                  <a:latin typeface="Calibri"/>
                </a:rPr>
                <a:t>Supercritical Fluids: Extracting Gels from </a:t>
              </a:r>
              <a:r>
                <a:rPr lang="en-CA" sz="1200" b="1" dirty="0" err="1">
                  <a:solidFill>
                    <a:prstClr val="white"/>
                  </a:solidFill>
                  <a:latin typeface="Calibri"/>
                </a:rPr>
                <a:t>Lignocellulosic</a:t>
              </a:r>
              <a:r>
                <a:rPr lang="en-CA" sz="1200" b="1" dirty="0">
                  <a:solidFill>
                    <a:prstClr val="white"/>
                  </a:solidFill>
                  <a:latin typeface="Calibri"/>
                </a:rPr>
                <a:t> Biomass</a:t>
              </a:r>
            </a:p>
          </p:txBody>
        </p:sp>
        <p:sp>
          <p:nvSpPr>
            <p:cNvPr id="123" name="Oval 122"/>
            <p:cNvSpPr/>
            <p:nvPr/>
          </p:nvSpPr>
          <p:spPr bwMode="auto">
            <a:xfrm>
              <a:off x="6441820" y="2138172"/>
              <a:ext cx="1949237" cy="82403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A" sz="1200" b="1" dirty="0">
                  <a:solidFill>
                    <a:prstClr val="white"/>
                  </a:solidFill>
                  <a:latin typeface="Calibri"/>
                </a:rPr>
                <a:t>Polysaccharides for Naphthenic Acid Extraction from Tailings</a:t>
              </a:r>
            </a:p>
          </p:txBody>
        </p:sp>
        <p:sp>
          <p:nvSpPr>
            <p:cNvPr id="124" name="Oval 123"/>
            <p:cNvSpPr/>
            <p:nvPr/>
          </p:nvSpPr>
          <p:spPr bwMode="auto">
            <a:xfrm>
              <a:off x="4919574" y="3527432"/>
              <a:ext cx="1341291" cy="822443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A" sz="1200" b="1" dirty="0" err="1">
                  <a:solidFill>
                    <a:prstClr val="white"/>
                  </a:solidFill>
                  <a:latin typeface="Calibri"/>
                </a:rPr>
                <a:t>Bioaldehyde</a:t>
              </a:r>
              <a:r>
                <a:rPr lang="en-CA" sz="1200" b="1" dirty="0">
                  <a:solidFill>
                    <a:prstClr val="white"/>
                  </a:solidFill>
                  <a:latin typeface="Calibri"/>
                </a:rPr>
                <a:t> Production from Plant Oils</a:t>
              </a:r>
            </a:p>
          </p:txBody>
        </p:sp>
        <p:sp>
          <p:nvSpPr>
            <p:cNvPr id="125" name="Oval 124"/>
            <p:cNvSpPr/>
            <p:nvPr/>
          </p:nvSpPr>
          <p:spPr bwMode="auto">
            <a:xfrm>
              <a:off x="6260864" y="3201949"/>
              <a:ext cx="2004794" cy="655731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A" sz="1200" b="1" dirty="0">
                  <a:solidFill>
                    <a:prstClr val="white"/>
                  </a:solidFill>
                  <a:latin typeface="Calibri"/>
                </a:rPr>
                <a:t>Tailings Flocculants from Agricultural Waste Proteins</a:t>
              </a:r>
            </a:p>
          </p:txBody>
        </p:sp>
        <p:cxnSp>
          <p:nvCxnSpPr>
            <p:cNvPr id="214" name="Straight Connector 213"/>
            <p:cNvCxnSpPr>
              <a:stCxn id="125" idx="2"/>
              <a:endCxn id="124" idx="7"/>
            </p:cNvCxnSpPr>
            <p:nvPr/>
          </p:nvCxnSpPr>
          <p:spPr bwMode="auto">
            <a:xfrm flipH="1">
              <a:off x="6065624" y="3529021"/>
              <a:ext cx="195241" cy="119079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853" name="Group 74"/>
          <p:cNvGrpSpPr>
            <a:grpSpLocks/>
          </p:cNvGrpSpPr>
          <p:nvPr/>
        </p:nvGrpSpPr>
        <p:grpSpPr bwMode="auto">
          <a:xfrm>
            <a:off x="457200" y="2055813"/>
            <a:ext cx="5608638" cy="1801812"/>
            <a:chOff x="457200" y="2055480"/>
            <a:chExt cx="5607874" cy="1801775"/>
          </a:xfrm>
        </p:grpSpPr>
        <p:cxnSp>
          <p:nvCxnSpPr>
            <p:cNvPr id="77" name="Straight Connector 76"/>
            <p:cNvCxnSpPr/>
            <p:nvPr/>
          </p:nvCxnSpPr>
          <p:spPr bwMode="auto">
            <a:xfrm flipV="1">
              <a:off x="2601621" y="2360274"/>
              <a:ext cx="304758" cy="380992"/>
            </a:xfrm>
            <a:prstGeom prst="line">
              <a:avLst/>
            </a:prstGeom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113" idx="1"/>
              <a:endCxn id="112" idx="5"/>
            </p:cNvCxnSpPr>
            <p:nvPr/>
          </p:nvCxnSpPr>
          <p:spPr bwMode="auto">
            <a:xfrm flipH="1" flipV="1">
              <a:off x="1628615" y="2707929"/>
              <a:ext cx="423805" cy="61912"/>
            </a:xfrm>
            <a:prstGeom prst="line">
              <a:avLst/>
            </a:prstGeom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39" idx="0"/>
              <a:endCxn id="113" idx="5"/>
            </p:cNvCxnSpPr>
            <p:nvPr/>
          </p:nvCxnSpPr>
          <p:spPr bwMode="auto">
            <a:xfrm flipH="1" flipV="1">
              <a:off x="3442881" y="3277830"/>
              <a:ext cx="296822" cy="198433"/>
            </a:xfrm>
            <a:prstGeom prst="line">
              <a:avLst/>
            </a:prstGeom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36" idx="7"/>
              <a:endCxn id="113" idx="2"/>
            </p:cNvCxnSpPr>
            <p:nvPr/>
          </p:nvCxnSpPr>
          <p:spPr bwMode="auto">
            <a:xfrm flipV="1">
              <a:off x="1514331" y="3023835"/>
              <a:ext cx="249204" cy="287331"/>
            </a:xfrm>
            <a:prstGeom prst="line">
              <a:avLst/>
            </a:prstGeom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Oval 111"/>
            <p:cNvSpPr/>
            <p:nvPr/>
          </p:nvSpPr>
          <p:spPr bwMode="auto">
            <a:xfrm>
              <a:off x="457200" y="2138028"/>
              <a:ext cx="1371413" cy="666736"/>
            </a:xfrm>
            <a:prstGeom prst="ellipse">
              <a:avLst/>
            </a:prstGeom>
            <a:solidFill>
              <a:srgbClr val="297083"/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A" sz="1400" b="1" dirty="0">
                  <a:solidFill>
                    <a:prstClr val="white"/>
                  </a:solidFill>
                  <a:latin typeface="Calibri"/>
                </a:rPr>
                <a:t>Forest-Derived </a:t>
              </a:r>
              <a:br>
                <a:rPr lang="en-CA" sz="1400" b="1" dirty="0">
                  <a:solidFill>
                    <a:prstClr val="white"/>
                  </a:solidFill>
                  <a:latin typeface="Calibri"/>
                </a:rPr>
              </a:br>
              <a:r>
                <a:rPr lang="en-CA" sz="1400" b="1" dirty="0">
                  <a:solidFill>
                    <a:prstClr val="white"/>
                  </a:solidFill>
                  <a:latin typeface="Calibri"/>
                </a:rPr>
                <a:t>Fly Ash Upgrading</a:t>
              </a:r>
            </a:p>
          </p:txBody>
        </p:sp>
        <p:sp>
          <p:nvSpPr>
            <p:cNvPr id="113" name="Oval 112"/>
            <p:cNvSpPr/>
            <p:nvPr/>
          </p:nvSpPr>
          <p:spPr bwMode="auto">
            <a:xfrm>
              <a:off x="1763535" y="2665067"/>
              <a:ext cx="1966644" cy="717535"/>
            </a:xfrm>
            <a:prstGeom prst="ellipse">
              <a:avLst/>
            </a:prstGeom>
            <a:solidFill>
              <a:srgbClr val="297083"/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A" sz="1400" b="1" dirty="0">
                  <a:solidFill>
                    <a:prstClr val="white"/>
                  </a:solidFill>
                  <a:latin typeface="Calibri"/>
                </a:rPr>
                <a:t>Standardization of </a:t>
              </a:r>
              <a:r>
                <a:rPr lang="en-CA" sz="1400" b="1" dirty="0" err="1">
                  <a:solidFill>
                    <a:prstClr val="white"/>
                  </a:solidFill>
                  <a:latin typeface="Calibri"/>
                </a:rPr>
                <a:t>Lignocellulosic</a:t>
              </a:r>
              <a:r>
                <a:rPr lang="en-CA" sz="1400" b="1" dirty="0">
                  <a:solidFill>
                    <a:prstClr val="white"/>
                  </a:solidFill>
                  <a:latin typeface="Calibri"/>
                </a:rPr>
                <a:t> Fractions</a:t>
              </a:r>
              <a:endParaRPr lang="en-CA" sz="1400" b="1" dirty="0">
                <a:solidFill>
                  <a:srgbClr val="00556C"/>
                </a:solidFill>
                <a:latin typeface="Calibri"/>
              </a:endParaRPr>
            </a:p>
          </p:txBody>
        </p:sp>
        <p:sp>
          <p:nvSpPr>
            <p:cNvPr id="114" name="Oval 113"/>
            <p:cNvSpPr/>
            <p:nvPr/>
          </p:nvSpPr>
          <p:spPr bwMode="auto">
            <a:xfrm>
              <a:off x="1915914" y="2055480"/>
              <a:ext cx="1814265" cy="380992"/>
            </a:xfrm>
            <a:prstGeom prst="ellipse">
              <a:avLst/>
            </a:prstGeom>
            <a:solidFill>
              <a:srgbClr val="297083"/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A" sz="1400" b="1" dirty="0" err="1">
                  <a:solidFill>
                    <a:prstClr val="white"/>
                  </a:solidFill>
                  <a:latin typeface="Calibri"/>
                </a:rPr>
                <a:t>Lignocellulosic</a:t>
              </a:r>
              <a:r>
                <a:rPr lang="en-CA" sz="1400" b="1" dirty="0">
                  <a:solidFill>
                    <a:prstClr val="white"/>
                  </a:solidFill>
                  <a:latin typeface="Calibri"/>
                </a:rPr>
                <a:t> Separations</a:t>
              </a:r>
              <a:endParaRPr lang="en-CA" sz="1400" b="1" dirty="0">
                <a:solidFill>
                  <a:srgbClr val="00556C"/>
                </a:solidFill>
                <a:latin typeface="Calibri"/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500057" y="3255605"/>
              <a:ext cx="1187288" cy="380992"/>
            </a:xfrm>
            <a:prstGeom prst="ellipse">
              <a:avLst/>
            </a:prstGeom>
            <a:solidFill>
              <a:srgbClr val="297083"/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A" sz="1400" b="1" dirty="0">
                  <a:solidFill>
                    <a:prstClr val="white"/>
                  </a:solidFill>
                  <a:latin typeface="Calibri"/>
                </a:rPr>
                <a:t>Tall Oils </a:t>
              </a:r>
              <a:br>
                <a:rPr lang="en-CA" sz="1400" b="1" dirty="0">
                  <a:solidFill>
                    <a:prstClr val="white"/>
                  </a:solidFill>
                  <a:latin typeface="Calibri"/>
                </a:rPr>
              </a:br>
              <a:r>
                <a:rPr lang="en-CA" sz="1400" b="1" dirty="0">
                  <a:solidFill>
                    <a:prstClr val="white"/>
                  </a:solidFill>
                  <a:latin typeface="Calibri"/>
                </a:rPr>
                <a:t>to Fuels</a:t>
              </a: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3053996" y="3476263"/>
              <a:ext cx="1371413" cy="380992"/>
            </a:xfrm>
            <a:prstGeom prst="ellipse">
              <a:avLst/>
            </a:prstGeom>
            <a:solidFill>
              <a:srgbClr val="297083"/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A" sz="1400" b="1" dirty="0" err="1">
                  <a:solidFill>
                    <a:prstClr val="white"/>
                  </a:solidFill>
                  <a:latin typeface="Calibri"/>
                </a:rPr>
                <a:t>Terpenes</a:t>
              </a:r>
              <a:endParaRPr lang="en-CA" sz="1400" b="1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0" name="Straight Connector 49"/>
            <p:cNvCxnSpPr>
              <a:endCxn id="114" idx="6"/>
            </p:cNvCxnSpPr>
            <p:nvPr/>
          </p:nvCxnSpPr>
          <p:spPr bwMode="auto">
            <a:xfrm flipH="1" flipV="1">
              <a:off x="3730179" y="2245976"/>
              <a:ext cx="2334895" cy="38099"/>
            </a:xfrm>
            <a:prstGeom prst="line">
              <a:avLst/>
            </a:prstGeom>
            <a:ln w="12700">
              <a:solidFill>
                <a:schemeClr val="accent5">
                  <a:lumMod val="50000"/>
                </a:schemeClr>
              </a:solidFill>
              <a:prstDash val="dash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74286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37061"/>
            <a:ext cx="864096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2014 BCN Retreat</a:t>
            </a:r>
            <a:endParaRPr lang="en-US" dirty="0"/>
          </a:p>
          <a:p>
            <a:endParaRPr lang="en-US" dirty="0"/>
          </a:p>
          <a:p>
            <a:r>
              <a:rPr lang="en-US" sz="2400" dirty="0"/>
              <a:t>October 21-23, 2014, </a:t>
            </a:r>
            <a:endParaRPr lang="en-US" sz="2400" dirty="0" smtClean="0"/>
          </a:p>
          <a:p>
            <a:r>
              <a:rPr lang="en-US" sz="2400" dirty="0" smtClean="0"/>
              <a:t>Fairmont </a:t>
            </a:r>
            <a:r>
              <a:rPr lang="en-US" sz="2400" dirty="0"/>
              <a:t>Banff Springs Hotel, </a:t>
            </a:r>
            <a:endParaRPr lang="en-US" sz="2400" dirty="0" smtClean="0"/>
          </a:p>
          <a:p>
            <a:r>
              <a:rPr lang="en-US" sz="2400" dirty="0" smtClean="0"/>
              <a:t>Banff</a:t>
            </a:r>
            <a:r>
              <a:rPr lang="en-US" sz="2400" dirty="0"/>
              <a:t>, Alberta, Canada </a:t>
            </a:r>
          </a:p>
          <a:p>
            <a:endParaRPr lang="en-US" dirty="0"/>
          </a:p>
          <a:p>
            <a:r>
              <a:rPr lang="en-US" sz="2400" b="1" dirty="0"/>
              <a:t>Fairmont Banff Springs Hotel</a:t>
            </a:r>
          </a:p>
          <a:p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Mobilizing Alberta's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Bioeconomy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1691"/>
          <a:stretch/>
        </p:blipFill>
        <p:spPr>
          <a:xfrm>
            <a:off x="5332859" y="-9159"/>
            <a:ext cx="3487613" cy="2696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667249"/>
            <a:ext cx="7715870" cy="2921008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92"/>
          <a:stretch/>
        </p:blipFill>
        <p:spPr bwMode="auto">
          <a:xfrm>
            <a:off x="0" y="0"/>
            <a:ext cx="904875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607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403350" y="2682875"/>
            <a:ext cx="6113463" cy="22669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Calibri"/>
              </a:rPr>
              <a:t>Industry-Driven Partnership for </a:t>
            </a:r>
            <a:br>
              <a:rPr lang="en-US" sz="2400" b="1" dirty="0">
                <a:solidFill>
                  <a:prstClr val="white"/>
                </a:solidFill>
                <a:latin typeface="Calibri"/>
              </a:rPr>
            </a:br>
            <a:r>
              <a:rPr lang="en-US" sz="2400" b="1" dirty="0">
                <a:solidFill>
                  <a:prstClr val="white"/>
                </a:solidFill>
                <a:latin typeface="Calibri"/>
              </a:rPr>
              <a:t>Value-Chain Optimization, </a:t>
            </a:r>
            <a:br>
              <a:rPr lang="en-US" sz="2400" b="1" dirty="0">
                <a:solidFill>
                  <a:prstClr val="white"/>
                </a:solidFill>
                <a:latin typeface="Calibri"/>
              </a:rPr>
            </a:br>
            <a:r>
              <a:rPr lang="en-US" sz="2400" b="1" dirty="0">
                <a:solidFill>
                  <a:prstClr val="white"/>
                </a:solidFill>
                <a:latin typeface="Calibri"/>
              </a:rPr>
              <a:t>Economic Expansion and Enhanced Environmental Performance</a:t>
            </a:r>
          </a:p>
        </p:txBody>
      </p:sp>
      <p:pic>
        <p:nvPicPr>
          <p:cNvPr id="153602" name="Picture 7" descr="aib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3" y="5462588"/>
            <a:ext cx="1287462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3" name="Picture 8" descr="ait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5" y="4949825"/>
            <a:ext cx="1298575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4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584200"/>
            <a:ext cx="212248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5" name="Picture 10" descr="ac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3" y="4397375"/>
            <a:ext cx="14382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6" name="Picture 11" descr="AI energy_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6094413"/>
            <a:ext cx="1973263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7" name="Picture 12" descr="albertaFPRMap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4348163"/>
            <a:ext cx="17526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8" name="Picture 14" descr="CME-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138" y="2682875"/>
            <a:ext cx="19780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9" name="Picture 16" descr="Logo_OSDG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300" y="1323975"/>
            <a:ext cx="175895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10" name="Picture 17" descr="NAIT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1427163"/>
            <a:ext cx="89058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11" name="Picture 18" descr="OSLI_Logo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813" y="3363913"/>
            <a:ext cx="7810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12" name="Picture 19" descr="RMWB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138" y="2068513"/>
            <a:ext cx="19716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13" name="Picture 21" descr="UCalg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304925"/>
            <a:ext cx="1228725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14" name="Picture 15" descr="Keyano-Job-Ad-Logo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709613"/>
            <a:ext cx="18034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15" name="Picture 20" descr="UA-logo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2517775"/>
            <a:ext cx="102711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90925" y="6210300"/>
            <a:ext cx="245268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... OTHERS WELCOME!!</a:t>
            </a:r>
          </a:p>
        </p:txBody>
      </p:sp>
      <p:sp>
        <p:nvSpPr>
          <p:cNvPr id="27" name="Bent Arrow 26"/>
          <p:cNvSpPr/>
          <p:nvPr/>
        </p:nvSpPr>
        <p:spPr>
          <a:xfrm rot="5400000">
            <a:off x="2555082" y="1219993"/>
            <a:ext cx="1568450" cy="1090613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Bent Arrow 27"/>
          <p:cNvSpPr/>
          <p:nvPr/>
        </p:nvSpPr>
        <p:spPr>
          <a:xfrm rot="16200000" flipH="1">
            <a:off x="5458619" y="1219994"/>
            <a:ext cx="1568450" cy="1090612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Bent Arrow 28"/>
          <p:cNvSpPr/>
          <p:nvPr/>
        </p:nvSpPr>
        <p:spPr>
          <a:xfrm rot="16200000" flipV="1">
            <a:off x="2555082" y="5107781"/>
            <a:ext cx="1568450" cy="1090613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Bent Arrow 29"/>
          <p:cNvSpPr/>
          <p:nvPr/>
        </p:nvSpPr>
        <p:spPr>
          <a:xfrm rot="5400000" flipH="1" flipV="1">
            <a:off x="5458619" y="5107782"/>
            <a:ext cx="1568450" cy="1090612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1364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12" descr="banner-logo+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8" name="Title 1"/>
          <p:cNvSpPr txBox="1">
            <a:spLocks/>
          </p:cNvSpPr>
          <p:nvPr/>
        </p:nvSpPr>
        <p:spPr bwMode="auto">
          <a:xfrm>
            <a:off x="457200" y="990600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3600" b="1">
                <a:solidFill>
                  <a:srgbClr val="376092"/>
                </a:solidFill>
              </a:rPr>
              <a:t>BCN Highlights</a:t>
            </a:r>
          </a:p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376092"/>
                </a:solidFill>
              </a:rPr>
              <a:t>International R&amp;D </a:t>
            </a:r>
          </a:p>
        </p:txBody>
      </p:sp>
      <p:sp>
        <p:nvSpPr>
          <p:cNvPr id="137219" name="Content Placeholder 2"/>
          <p:cNvSpPr txBox="1">
            <a:spLocks/>
          </p:cNvSpPr>
          <p:nvPr/>
        </p:nvSpPr>
        <p:spPr bwMode="auto">
          <a:xfrm>
            <a:off x="5040313" y="5889625"/>
            <a:ext cx="15478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127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ctr">
              <a:spcBef>
                <a:spcPct val="20000"/>
              </a:spcBef>
            </a:pPr>
            <a:r>
              <a:rPr lang="en-US" sz="1800" b="1">
                <a:ea typeface="MS PGothic" charset="0"/>
                <a:cs typeface="Arial" charset="0"/>
              </a:rPr>
              <a:t>Japan</a:t>
            </a:r>
          </a:p>
        </p:txBody>
      </p:sp>
      <p:pic>
        <p:nvPicPr>
          <p:cNvPr id="137220" name="Picture 4" descr="C:\Users\kdmaher\AppData\Local\Microsoft\Windows\Temporary Internet Files\Content.IE5\G13K7MKI\MC900432569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655638"/>
            <a:ext cx="237807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1" name="Slide Number Placeholder 9"/>
          <p:cNvSpPr txBox="1">
            <a:spLocks/>
          </p:cNvSpPr>
          <p:nvPr/>
        </p:nvSpPr>
        <p:spPr bwMode="auto">
          <a:xfrm>
            <a:off x="6913563" y="64817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E4CB525-BAF5-4A42-9045-FFBD78BBCD86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55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3722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178050"/>
            <a:ext cx="1690687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2178050"/>
            <a:ext cx="16906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197225"/>
            <a:ext cx="17192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4673600"/>
            <a:ext cx="171926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94238"/>
            <a:ext cx="1754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63" y="4724400"/>
            <a:ext cx="16922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8" name="Rectangle 7"/>
          <p:cNvSpPr>
            <a:spLocks noChangeArrowheads="1"/>
          </p:cNvSpPr>
          <p:nvPr/>
        </p:nvSpPr>
        <p:spPr bwMode="auto">
          <a:xfrm>
            <a:off x="457200" y="3033713"/>
            <a:ext cx="2530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ea typeface="MS PGothic" charset="0"/>
                <a:cs typeface="Arial" charset="0"/>
              </a:rPr>
              <a:t>USA</a:t>
            </a:r>
            <a:r>
              <a:rPr lang="en-US">
                <a:ea typeface="MS PGothic" charset="0"/>
                <a:cs typeface="Arial" charset="0"/>
              </a:rPr>
              <a:t> </a:t>
            </a:r>
          </a:p>
          <a:p>
            <a:pPr algn="ctr"/>
            <a:r>
              <a:rPr lang="en-US">
                <a:ea typeface="MS PGothic" charset="0"/>
                <a:cs typeface="Arial" charset="0"/>
              </a:rPr>
              <a:t>(DOE, USDA, Florida, </a:t>
            </a:r>
          </a:p>
          <a:p>
            <a:pPr algn="ctr"/>
            <a:r>
              <a:rPr lang="en-US">
                <a:ea typeface="MS PGothic" charset="0"/>
                <a:cs typeface="Arial" charset="0"/>
              </a:rPr>
              <a:t>California, Midwest)</a:t>
            </a:r>
            <a:endParaRPr lang="en-US"/>
          </a:p>
        </p:txBody>
      </p:sp>
      <p:sp>
        <p:nvSpPr>
          <p:cNvPr id="137229" name="Rectangle 8"/>
          <p:cNvSpPr>
            <a:spLocks noChangeArrowheads="1"/>
          </p:cNvSpPr>
          <p:nvPr/>
        </p:nvSpPr>
        <p:spPr bwMode="auto">
          <a:xfrm>
            <a:off x="3382963" y="3244850"/>
            <a:ext cx="1365090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</a:pPr>
            <a:r>
              <a:rPr lang="en-US" b="1" dirty="0">
                <a:ea typeface="MS PGothic" charset="0"/>
                <a:cs typeface="Arial" charset="0"/>
              </a:rPr>
              <a:t>Germany </a:t>
            </a:r>
          </a:p>
          <a:p>
            <a:pPr lvl="1">
              <a:spcBef>
                <a:spcPct val="20000"/>
              </a:spcBef>
            </a:pPr>
            <a:r>
              <a:rPr lang="en-US" dirty="0">
                <a:ea typeface="MS PGothic" charset="0"/>
                <a:cs typeface="Arial" charset="0"/>
              </a:rPr>
              <a:t>(</a:t>
            </a:r>
            <a:r>
              <a:rPr lang="en-US" dirty="0" smtClean="0">
                <a:ea typeface="MS PGothic" charset="0"/>
                <a:cs typeface="Arial" charset="0"/>
              </a:rPr>
              <a:t>CLIB2021)</a:t>
            </a:r>
            <a:endParaRPr lang="en-US" dirty="0">
              <a:ea typeface="MS PGothic" charset="0"/>
              <a:cs typeface="Arial" charset="0"/>
            </a:endParaRPr>
          </a:p>
        </p:txBody>
      </p:sp>
      <p:sp>
        <p:nvSpPr>
          <p:cNvPr id="137230" name="Rectangle 9"/>
          <p:cNvSpPr>
            <a:spLocks noChangeArrowheads="1"/>
          </p:cNvSpPr>
          <p:nvPr/>
        </p:nvSpPr>
        <p:spPr bwMode="auto">
          <a:xfrm>
            <a:off x="6588125" y="4349750"/>
            <a:ext cx="22304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ctr">
              <a:spcBef>
                <a:spcPct val="20000"/>
              </a:spcBef>
            </a:pPr>
            <a:r>
              <a:rPr lang="en-US" b="1">
                <a:ea typeface="MS PGothic" charset="0"/>
                <a:cs typeface="Arial" charset="0"/>
              </a:rPr>
              <a:t>Netherlands </a:t>
            </a:r>
          </a:p>
          <a:p>
            <a:pPr lvl="1" algn="ctr">
              <a:spcBef>
                <a:spcPct val="20000"/>
              </a:spcBef>
            </a:pPr>
            <a:r>
              <a:rPr lang="en-US">
                <a:ea typeface="MS PGothic" charset="0"/>
                <a:cs typeface="Arial" charset="0"/>
              </a:rPr>
              <a:t>(TU Delft)</a:t>
            </a:r>
          </a:p>
        </p:txBody>
      </p:sp>
      <p:sp>
        <p:nvSpPr>
          <p:cNvPr id="137231" name="Content Placeholder 2"/>
          <p:cNvSpPr txBox="1">
            <a:spLocks/>
          </p:cNvSpPr>
          <p:nvPr/>
        </p:nvSpPr>
        <p:spPr bwMode="auto">
          <a:xfrm>
            <a:off x="309563" y="5927725"/>
            <a:ext cx="16954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127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ctr">
              <a:spcBef>
                <a:spcPct val="20000"/>
              </a:spcBef>
            </a:pPr>
            <a:r>
              <a:rPr lang="en-US" sz="1800" b="1">
                <a:ea typeface="MS PGothic" charset="0"/>
                <a:cs typeface="Arial" charset="0"/>
              </a:rPr>
              <a:t>Finland</a:t>
            </a:r>
          </a:p>
        </p:txBody>
      </p:sp>
      <p:sp>
        <p:nvSpPr>
          <p:cNvPr id="137232" name="Content Placeholder 2"/>
          <p:cNvSpPr txBox="1">
            <a:spLocks/>
          </p:cNvSpPr>
          <p:nvPr/>
        </p:nvSpPr>
        <p:spPr bwMode="auto">
          <a:xfrm>
            <a:off x="2725738" y="5888038"/>
            <a:ext cx="15478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127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ctr">
              <a:spcBef>
                <a:spcPct val="20000"/>
              </a:spcBef>
            </a:pPr>
            <a:r>
              <a:rPr lang="en-US" sz="1800" b="1">
                <a:ea typeface="MS PGothic" charset="0"/>
                <a:cs typeface="Arial" charset="0"/>
              </a:rPr>
              <a:t>India</a:t>
            </a:r>
          </a:p>
        </p:txBody>
      </p:sp>
    </p:spTree>
    <p:extLst>
      <p:ext uri="{BB962C8B-B14F-4D97-AF65-F5344CB8AC3E}">
        <p14:creationId xmlns:p14="http://schemas.microsoft.com/office/powerpoint/2010/main" val="2895155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5" descr="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44450"/>
            <a:ext cx="29210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28625" y="5000625"/>
            <a:ext cx="3095625" cy="360363"/>
          </a:xfrm>
          <a:prstGeom prst="rect">
            <a:avLst/>
          </a:prstGeom>
        </p:spPr>
        <p:txBody>
          <a:bodyPr/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prstClr val="white"/>
                </a:solidFill>
                <a:latin typeface="Arial" pitchFamily="34" charset="0"/>
                <a:ea typeface="+mn-ea"/>
                <a:cs typeface="Arial" pitchFamily="34" charset="0"/>
              </a:rPr>
              <a:t>Funded by the Government of Alberta</a:t>
            </a:r>
          </a:p>
        </p:txBody>
      </p:sp>
      <p:pic>
        <p:nvPicPr>
          <p:cNvPr id="166916" name="Picture 2" descr="E:\projects\AI_Bio\gov_logo\Alberta Canada - black no tag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13" y="249238"/>
            <a:ext cx="2116137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8832850" y="5921375"/>
            <a:ext cx="304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115888"/>
            <a:ext cx="1841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C0504D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5288" y="1554163"/>
            <a:ext cx="8497887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Learn more and contact us:</a:t>
            </a: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http://</a:t>
            </a:r>
            <a:r>
              <a:rPr lang="en-US" sz="3600" b="1" dirty="0" err="1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www.bioeconomyalberta.com</a:t>
            </a:r>
            <a:endParaRPr lang="en-US" sz="3600" b="1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http://</a:t>
            </a:r>
            <a:r>
              <a:rPr lang="en-US" sz="3600" b="1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www.bcn.ualberta.ca</a:t>
            </a:r>
            <a:endParaRPr lang="en-US" sz="36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http://bio.albertainnovates.ca</a:t>
            </a:r>
            <a:endParaRPr lang="en-US" sz="36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66920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26924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12" descr="banner-logo+tex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2" name="Title 1"/>
          <p:cNvSpPr txBox="1">
            <a:spLocks/>
          </p:cNvSpPr>
          <p:nvPr/>
        </p:nvSpPr>
        <p:spPr bwMode="auto">
          <a:xfrm>
            <a:off x="444500" y="1628775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6000" b="1">
                <a:ea typeface="MS PGothic" charset="0"/>
                <a:cs typeface="Arial" charset="0"/>
              </a:rPr>
              <a:t>Thank-You</a:t>
            </a:r>
          </a:p>
          <a:p>
            <a:pPr algn="ctr"/>
            <a:r>
              <a:rPr lang="en-US" sz="6000" b="1">
                <a:ea typeface="MS PGothic" charset="0"/>
                <a:cs typeface="Arial" charset="0"/>
              </a:rPr>
              <a:t>Questions?</a:t>
            </a:r>
          </a:p>
        </p:txBody>
      </p:sp>
      <p:pic>
        <p:nvPicPr>
          <p:cNvPr id="168963" name="Picture 8" descr="E:\BCN-LOGOS-EXTRAS\BCN-LOGOS-NO-TAGLINE\BCN-LOGOS-NO-TAGLINE-1C\BCN-LOGOS-NO-TAGLINE-1C-BLACK\BCN-NO-TAGLINE-1C-BL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99"/>
          <a:stretch>
            <a:fillRect/>
          </a:stretch>
        </p:blipFill>
        <p:spPr bwMode="auto">
          <a:xfrm>
            <a:off x="2457450" y="3611563"/>
            <a:ext cx="11445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4" name="Picture 5" descr="E:\BCN-LOGOS-EXTRAS\BCN-LOGOS-NO-TAGLINE\BCN-LOGOS-NO-TAGLINE-1C\BCN-LOGOS-NO-TAGLINE-1C-BLUE-072\BCN-1C-NO-TAGLINE-BLUE-07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501"/>
          <a:stretch>
            <a:fillRect/>
          </a:stretch>
        </p:blipFill>
        <p:spPr bwMode="auto">
          <a:xfrm>
            <a:off x="3536950" y="3611563"/>
            <a:ext cx="11176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5" name="Picture 6" descr="E:\BCN-LOGOS-EXTRAS\BCN-LOGOS-NO-TAGLINE\BCN-LOGOS-NO-TAGLINE-1C\BCN-LOGOS-NO-TAGLINE-1C-GREEN-376\BCN-NO-TAGLINE-1C-GREEN-37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01"/>
          <a:stretch>
            <a:fillRect/>
          </a:stretch>
        </p:blipFill>
        <p:spPr bwMode="auto">
          <a:xfrm>
            <a:off x="4689475" y="3611563"/>
            <a:ext cx="98107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6" name="Picture 7" descr="E:\BCN-LOGOS-EXTRAS\BCN-LOGOS-NO-TAGLINE\BCN-LOGOS-NO-TAGLINE-1C\BCN-LOGOS-NO-TAGLINE-1C-YELLOW-7406\BCN-NO-TAGLINE-1C-YELLOW-740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99"/>
          <a:stretch>
            <a:fillRect/>
          </a:stretch>
        </p:blipFill>
        <p:spPr bwMode="auto">
          <a:xfrm>
            <a:off x="5768975" y="3644900"/>
            <a:ext cx="11445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7" name="Slide Number Placeholder 9"/>
          <p:cNvSpPr txBox="1">
            <a:spLocks/>
          </p:cNvSpPr>
          <p:nvPr/>
        </p:nvSpPr>
        <p:spPr bwMode="auto">
          <a:xfrm>
            <a:off x="6913563" y="64817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5E0D70C4-8AF7-9A49-AC29-C3036811EA84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57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68968" name="TextBox 1"/>
          <p:cNvSpPr txBox="1">
            <a:spLocks noChangeArrowheads="1"/>
          </p:cNvSpPr>
          <p:nvPr/>
        </p:nvSpPr>
        <p:spPr bwMode="auto">
          <a:xfrm>
            <a:off x="1476375" y="5229225"/>
            <a:ext cx="71278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For further info, please contact:</a:t>
            </a:r>
          </a:p>
          <a:p>
            <a:pPr eaLnBrk="1" hangingPunct="1"/>
            <a:r>
              <a:rPr lang="en-US" sz="1800" b="1"/>
              <a:t>David Bressler</a:t>
            </a:r>
          </a:p>
          <a:p>
            <a:pPr eaLnBrk="1" hangingPunct="1"/>
            <a:r>
              <a:rPr lang="en-US" sz="1800" b="1"/>
              <a:t>410 Agriculture Forestry Bldg. </a:t>
            </a:r>
          </a:p>
          <a:p>
            <a:pPr eaLnBrk="1" hangingPunct="1"/>
            <a:r>
              <a:rPr lang="en-US" sz="1800" b="1"/>
              <a:t>University of Alberta, Alberta, Canada.  T6G 2P5</a:t>
            </a:r>
          </a:p>
          <a:p>
            <a:pPr eaLnBrk="1" hangingPunct="1"/>
            <a:r>
              <a:rPr lang="en-US" sz="1800" b="1">
                <a:hlinkClick r:id="rId7"/>
              </a:rPr>
              <a:t>David.bressler@ualberta.ca</a:t>
            </a:r>
            <a:r>
              <a:rPr lang="en-US" sz="1800" b="1"/>
              <a:t>,  Tel#  1 (780) 492 4986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12" descr="banner-logo+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0" name="Title 1"/>
          <p:cNvSpPr txBox="1">
            <a:spLocks/>
          </p:cNvSpPr>
          <p:nvPr/>
        </p:nvSpPr>
        <p:spPr bwMode="auto">
          <a:xfrm>
            <a:off x="457200" y="990600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3600" b="1">
                <a:solidFill>
                  <a:srgbClr val="376092"/>
                </a:solidFill>
              </a:rPr>
              <a:t>Biomass Opportunity</a:t>
            </a:r>
          </a:p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376092"/>
                </a:solidFill>
              </a:rPr>
              <a:t>Alberta Scenario</a:t>
            </a:r>
          </a:p>
        </p:txBody>
      </p:sp>
      <p:pic>
        <p:nvPicPr>
          <p:cNvPr id="145411" name="Content Placeholder 4" descr="meantotalstraw_tonnesperkm206112003p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2" t="9663" r="7452" b="11134"/>
          <a:stretch>
            <a:fillRect/>
          </a:stretch>
        </p:blipFill>
        <p:spPr bwMode="auto">
          <a:xfrm>
            <a:off x="1241425" y="2073275"/>
            <a:ext cx="300990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2" name="Picture 4" descr="meantotalstraw_tonnesperkm206112003p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0" t="40404" r="53976" b="32549"/>
          <a:stretch>
            <a:fillRect/>
          </a:stretch>
        </p:blipFill>
        <p:spPr bwMode="auto">
          <a:xfrm>
            <a:off x="0" y="5216525"/>
            <a:ext cx="207168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3" name="Rectangle 12"/>
          <p:cNvSpPr>
            <a:spLocks noChangeArrowheads="1"/>
          </p:cNvSpPr>
          <p:nvPr/>
        </p:nvSpPr>
        <p:spPr bwMode="auto">
          <a:xfrm>
            <a:off x="4330700" y="2127250"/>
            <a:ext cx="36972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74638" lvl="1" indent="-274638"/>
            <a:r>
              <a:rPr lang="en-US" sz="2800">
                <a:solidFill>
                  <a:prstClr val="black"/>
                </a:solidFill>
              </a:rPr>
              <a:t>Agricultural</a:t>
            </a:r>
            <a:r>
              <a:rPr lang="en-US" sz="2800" b="1">
                <a:solidFill>
                  <a:prstClr val="black"/>
                </a:solidFill>
              </a:rPr>
              <a:t> Area Area</a:t>
            </a:r>
          </a:p>
        </p:txBody>
      </p:sp>
      <p:graphicFrame>
        <p:nvGraphicFramePr>
          <p:cNvPr id="14" name="Group 38"/>
          <p:cNvGraphicFramePr>
            <a:graphicFrameLocks/>
          </p:cNvGraphicFramePr>
          <p:nvPr/>
        </p:nvGraphicFramePr>
        <p:xfrm>
          <a:off x="4421188" y="2689225"/>
          <a:ext cx="4102100" cy="3170240"/>
        </p:xfrm>
        <a:graphic>
          <a:graphicData uri="http://schemas.openxmlformats.org/drawingml/2006/table">
            <a:tbl>
              <a:tblPr/>
              <a:tblGrid>
                <a:gridCol w="2689902"/>
                <a:gridCol w="1412198"/>
              </a:tblGrid>
              <a:tr h="396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Crop Type</a:t>
                      </a:r>
                    </a:p>
                  </a:txBody>
                  <a:tcPr marL="91457" marR="91457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Acreage </a:t>
                      </a:r>
                    </a:p>
                  </a:txBody>
                  <a:tcPr marL="91457" marR="91457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396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Spring &amp; Winter Wheat</a:t>
                      </a:r>
                    </a:p>
                  </a:txBody>
                  <a:tcPr marL="91457" marR="91457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6,467,628</a:t>
                      </a:r>
                    </a:p>
                  </a:txBody>
                  <a:tcPr marL="91457" marR="91457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96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Canola</a:t>
                      </a:r>
                    </a:p>
                  </a:txBody>
                  <a:tcPr marL="91457" marR="91457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4,068,511</a:t>
                      </a:r>
                    </a:p>
                  </a:txBody>
                  <a:tcPr marL="91457" marR="91457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96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Barley</a:t>
                      </a:r>
                    </a:p>
                  </a:txBody>
                  <a:tcPr marL="91457" marR="91457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4,094,689</a:t>
                      </a:r>
                    </a:p>
                  </a:txBody>
                  <a:tcPr marL="91457" marR="91457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96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Alfalfa and mixtures</a:t>
                      </a:r>
                    </a:p>
                  </a:txBody>
                  <a:tcPr marL="91457" marR="91457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3,935,022</a:t>
                      </a:r>
                    </a:p>
                  </a:txBody>
                  <a:tcPr marL="91457" marR="91457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96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Other tame hay</a:t>
                      </a:r>
                    </a:p>
                  </a:txBody>
                  <a:tcPr marL="91457" marR="91457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2,060,967</a:t>
                      </a:r>
                    </a:p>
                  </a:txBody>
                  <a:tcPr marL="91457" marR="91457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96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Corn for Silage</a:t>
                      </a:r>
                    </a:p>
                  </a:txBody>
                  <a:tcPr marL="91457" marR="91457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70,411</a:t>
                      </a:r>
                    </a:p>
                  </a:txBody>
                  <a:tcPr marL="91457" marR="91457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96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Triticale</a:t>
                      </a:r>
                    </a:p>
                  </a:txBody>
                  <a:tcPr marL="91457" marR="91457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76,299</a:t>
                      </a:r>
                    </a:p>
                  </a:txBody>
                  <a:tcPr marL="91457" marR="91457"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5443" name="TextBox 14"/>
          <p:cNvSpPr txBox="1">
            <a:spLocks noChangeArrowheads="1"/>
          </p:cNvSpPr>
          <p:nvPr/>
        </p:nvSpPr>
        <p:spPr bwMode="auto">
          <a:xfrm>
            <a:off x="144463" y="6470650"/>
            <a:ext cx="53419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600" i="1">
                <a:solidFill>
                  <a:prstClr val="black"/>
                </a:solidFill>
              </a:rPr>
              <a:t>SO: Government of Alberta, ARD Census Data (2006)</a:t>
            </a:r>
          </a:p>
        </p:txBody>
      </p:sp>
      <p:sp>
        <p:nvSpPr>
          <p:cNvPr id="145444" name="Slide Number Placeholder 9"/>
          <p:cNvSpPr txBox="1">
            <a:spLocks/>
          </p:cNvSpPr>
          <p:nvPr/>
        </p:nvSpPr>
        <p:spPr bwMode="auto">
          <a:xfrm>
            <a:off x="6913563" y="64817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77339C5-CB32-0840-A492-7375C1A76B62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6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834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12" descr="banner-logo+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6" name="Title 1"/>
          <p:cNvSpPr txBox="1">
            <a:spLocks/>
          </p:cNvSpPr>
          <p:nvPr/>
        </p:nvSpPr>
        <p:spPr bwMode="auto">
          <a:xfrm>
            <a:off x="457200" y="701675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3600" b="1">
                <a:solidFill>
                  <a:srgbClr val="376092"/>
                </a:solidFill>
              </a:rPr>
              <a:t>Biomass Opportunity</a:t>
            </a:r>
          </a:p>
          <a:p>
            <a:pPr>
              <a:spcBef>
                <a:spcPct val="20000"/>
              </a:spcBef>
            </a:pPr>
            <a:r>
              <a:rPr lang="en-US" sz="2800" b="1">
                <a:solidFill>
                  <a:srgbClr val="376092"/>
                </a:solidFill>
              </a:rPr>
              <a:t>Alberta Scenario</a:t>
            </a:r>
          </a:p>
        </p:txBody>
      </p:sp>
      <p:sp>
        <p:nvSpPr>
          <p:cNvPr id="129027" name="Slide Number Placeholder 9"/>
          <p:cNvSpPr txBox="1">
            <a:spLocks/>
          </p:cNvSpPr>
          <p:nvPr/>
        </p:nvSpPr>
        <p:spPr bwMode="auto">
          <a:xfrm>
            <a:off x="6913563" y="64817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587BFB1E-EFDE-D649-9EC7-764FD998A02F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7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2902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44675"/>
            <a:ext cx="7473950" cy="47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9" name="TextBox 14"/>
          <p:cNvSpPr txBox="1">
            <a:spLocks noChangeArrowheads="1"/>
          </p:cNvSpPr>
          <p:nvPr/>
        </p:nvSpPr>
        <p:spPr bwMode="auto">
          <a:xfrm>
            <a:off x="144463" y="6470650"/>
            <a:ext cx="39576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CA" sz="1600" i="1">
                <a:solidFill>
                  <a:srgbClr val="000000"/>
                </a:solidFill>
              </a:rPr>
              <a:t>SO: Government of Alberta, ESRD</a:t>
            </a:r>
          </a:p>
        </p:txBody>
      </p:sp>
    </p:spTree>
    <p:extLst>
      <p:ext uri="{BB962C8B-B14F-4D97-AF65-F5344CB8AC3E}">
        <p14:creationId xmlns:p14="http://schemas.microsoft.com/office/powerpoint/2010/main" val="3635222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3568" y="433820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</a:rPr>
              <a:t>http://</a:t>
            </a:r>
            <a:r>
              <a:rPr lang="en-US" sz="1200" dirty="0" err="1">
                <a:solidFill>
                  <a:prstClr val="white"/>
                </a:solidFill>
              </a:rPr>
              <a:t>www.navigantresearch.com</a:t>
            </a:r>
            <a:r>
              <a:rPr lang="en-US" sz="1200" dirty="0">
                <a:solidFill>
                  <a:prstClr val="white"/>
                </a:solidFill>
              </a:rPr>
              <a:t>/tag/</a:t>
            </a:r>
            <a:r>
              <a:rPr lang="en-US" sz="1200" dirty="0" err="1">
                <a:solidFill>
                  <a:prstClr val="white"/>
                </a:solidFill>
              </a:rPr>
              <a:t>biofuels?page</a:t>
            </a:r>
            <a:r>
              <a:rPr lang="en-US" sz="1200" dirty="0">
                <a:solidFill>
                  <a:prstClr val="white"/>
                </a:solidFill>
              </a:rPr>
              <a:t>=9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20" y="-6226"/>
            <a:ext cx="6608043" cy="43270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42789" y="501317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</a:rPr>
              <a:t>http://</a:t>
            </a:r>
            <a:r>
              <a:rPr lang="en-US" sz="1200" dirty="0" err="1">
                <a:solidFill>
                  <a:prstClr val="white"/>
                </a:solidFill>
              </a:rPr>
              <a:t>news.mongabay.com</a:t>
            </a:r>
            <a:r>
              <a:rPr lang="en-US" sz="1200" dirty="0">
                <a:solidFill>
                  <a:prstClr val="white"/>
                </a:solidFill>
              </a:rPr>
              <a:t>/bioenergy/2007_04_11_archive.html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0" y="6497467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prstClr val="white"/>
                </a:solidFill>
              </a:rPr>
              <a:t>http://</a:t>
            </a:r>
            <a:r>
              <a:rPr lang="en-US" sz="1100" dirty="0" err="1">
                <a:solidFill>
                  <a:prstClr val="white"/>
                </a:solidFill>
              </a:rPr>
              <a:t>biomassmagazine.com</a:t>
            </a:r>
            <a:r>
              <a:rPr lang="en-US" sz="1100" dirty="0">
                <a:solidFill>
                  <a:prstClr val="white"/>
                </a:solidFill>
              </a:rPr>
              <a:t>/articles/9467/domestic-global-outlook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289" y="1186483"/>
            <a:ext cx="6162129" cy="38164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9785" y="2540541"/>
            <a:ext cx="5624215" cy="397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61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89B42B0-7781-ED49-B751-09FF4CAD6617}" type="slidenum">
              <a:rPr lang="en-US" sz="1200">
                <a:solidFill>
                  <a:srgbClr val="E6ECA4"/>
                </a:solidFill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E6ECA4"/>
              </a:solidFill>
              <a:latin typeface="Calibri" charset="0"/>
            </a:endParaRPr>
          </a:p>
        </p:txBody>
      </p:sp>
      <p:sp>
        <p:nvSpPr>
          <p:cNvPr id="3" name="Right Arrow 2"/>
          <p:cNvSpPr/>
          <p:nvPr/>
        </p:nvSpPr>
        <p:spPr>
          <a:xfrm rot="2228224">
            <a:off x="2888191" y="3987588"/>
            <a:ext cx="1920640" cy="57626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b="1" dirty="0" smtClean="0">
                <a:solidFill>
                  <a:prstClr val="white"/>
                </a:solidFill>
                <a:latin typeface="Calibri"/>
              </a:rPr>
              <a:t>Pulp </a:t>
            </a:r>
            <a:r>
              <a:rPr lang="en-CA" b="1" dirty="0">
                <a:solidFill>
                  <a:prstClr val="white"/>
                </a:solidFill>
                <a:latin typeface="Calibri"/>
              </a:rPr>
              <a:t>&amp; Paper	</a:t>
            </a:r>
          </a:p>
        </p:txBody>
      </p:sp>
      <p:sp>
        <p:nvSpPr>
          <p:cNvPr id="4" name="Right Arrow 3"/>
          <p:cNvSpPr/>
          <p:nvPr/>
        </p:nvSpPr>
        <p:spPr>
          <a:xfrm rot="330328">
            <a:off x="2963892" y="2092416"/>
            <a:ext cx="1983505" cy="57626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b="1" dirty="0">
                <a:solidFill>
                  <a:prstClr val="black"/>
                </a:solidFill>
                <a:latin typeface="Calibri"/>
              </a:rPr>
              <a:t>Building Material</a:t>
            </a:r>
          </a:p>
        </p:txBody>
      </p:sp>
      <p:sp>
        <p:nvSpPr>
          <p:cNvPr id="5" name="Right Arrow 4"/>
          <p:cNvSpPr/>
          <p:nvPr/>
        </p:nvSpPr>
        <p:spPr>
          <a:xfrm rot="1372683">
            <a:off x="2955658" y="2992982"/>
            <a:ext cx="1886189" cy="57626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b="1" dirty="0">
                <a:solidFill>
                  <a:prstClr val="white"/>
                </a:solidFill>
                <a:latin typeface="Calibri"/>
              </a:rPr>
              <a:t>Energy</a:t>
            </a:r>
          </a:p>
        </p:txBody>
      </p:sp>
      <p:pic>
        <p:nvPicPr>
          <p:cNvPr id="1157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578"/>
            <a:ext cx="2879725" cy="262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2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solidFill>
                  <a:prstClr val="black"/>
                </a:solidFill>
                <a:latin typeface="Calibri"/>
              </a:rPr>
              <a:t>Technology is Changing Industries</a:t>
            </a:r>
            <a:br>
              <a:rPr lang="en-US" sz="4400" dirty="0">
                <a:solidFill>
                  <a:prstClr val="black"/>
                </a:solidFill>
                <a:latin typeface="Calibri"/>
              </a:rPr>
            </a:br>
            <a:r>
              <a:rPr lang="en-US" sz="4400" dirty="0">
                <a:solidFill>
                  <a:srgbClr val="00B050"/>
                </a:solidFill>
                <a:latin typeface="Calibri"/>
              </a:rPr>
              <a:t>Emerging Forest Products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60032" y="1086247"/>
            <a:ext cx="42839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5250"/>
            <a:r>
              <a:rPr lang="en-US" sz="2400" b="1" dirty="0">
                <a:solidFill>
                  <a:srgbClr val="9BBB59">
                    <a:lumMod val="50000"/>
                  </a:srgbClr>
                </a:solidFill>
              </a:rPr>
              <a:t>CHEMICALS &amp; MATERIALS</a:t>
            </a:r>
          </a:p>
          <a:p>
            <a:pPr indent="95250"/>
            <a:r>
              <a:rPr lang="en-US" sz="2400" dirty="0">
                <a:solidFill>
                  <a:srgbClr val="9BBB59">
                    <a:lumMod val="50000"/>
                  </a:srgbClr>
                </a:solidFill>
              </a:rPr>
              <a:t>Nano-</a:t>
            </a:r>
            <a:r>
              <a:rPr lang="en-US" sz="2400" dirty="0" err="1">
                <a:solidFill>
                  <a:srgbClr val="9BBB59">
                    <a:lumMod val="50000"/>
                  </a:srgbClr>
                </a:solidFill>
              </a:rPr>
              <a:t>Crystaline</a:t>
            </a:r>
            <a:r>
              <a:rPr lang="en-US" sz="2400" dirty="0">
                <a:solidFill>
                  <a:srgbClr val="9BBB59">
                    <a:lumMod val="50000"/>
                  </a:srgbClr>
                </a:solidFill>
              </a:rPr>
              <a:t> Cellulose</a:t>
            </a:r>
          </a:p>
          <a:p>
            <a:pPr indent="95250"/>
            <a:r>
              <a:rPr lang="en-US" sz="2400" dirty="0">
                <a:solidFill>
                  <a:srgbClr val="9BBB59">
                    <a:lumMod val="50000"/>
                  </a:srgbClr>
                </a:solidFill>
              </a:rPr>
              <a:t>Bio Active Paper</a:t>
            </a:r>
          </a:p>
          <a:p>
            <a:pPr indent="95250"/>
            <a:r>
              <a:rPr lang="en-US" sz="2400" dirty="0" err="1">
                <a:solidFill>
                  <a:srgbClr val="9BBB59">
                    <a:lumMod val="50000"/>
                  </a:srgbClr>
                </a:solidFill>
              </a:rPr>
              <a:t>Biooils</a:t>
            </a:r>
            <a:endParaRPr lang="en-US" sz="2400" dirty="0">
              <a:solidFill>
                <a:srgbClr val="9BBB59">
                  <a:lumMod val="50000"/>
                </a:srgbClr>
              </a:solidFill>
            </a:endParaRPr>
          </a:p>
          <a:p>
            <a:pPr indent="95250"/>
            <a:r>
              <a:rPr lang="en-US" sz="2400" dirty="0">
                <a:solidFill>
                  <a:srgbClr val="9BBB59">
                    <a:lumMod val="50000"/>
                  </a:srgbClr>
                </a:solidFill>
              </a:rPr>
              <a:t>Textiles</a:t>
            </a:r>
          </a:p>
          <a:p>
            <a:pPr indent="95250"/>
            <a:r>
              <a:rPr lang="en-US" sz="2400" dirty="0">
                <a:solidFill>
                  <a:srgbClr val="9BBB59">
                    <a:lumMod val="50000"/>
                  </a:srgbClr>
                </a:solidFill>
              </a:rPr>
              <a:t>Renewable Rubbers</a:t>
            </a:r>
          </a:p>
          <a:p>
            <a:pPr indent="95250"/>
            <a:r>
              <a:rPr lang="en-US" sz="2400" dirty="0" err="1">
                <a:solidFill>
                  <a:srgbClr val="9BBB59">
                    <a:lumMod val="50000"/>
                  </a:srgbClr>
                </a:solidFill>
              </a:rPr>
              <a:t>Bioplastics</a:t>
            </a:r>
            <a:r>
              <a:rPr lang="en-US" sz="2400" dirty="0">
                <a:solidFill>
                  <a:srgbClr val="9BBB59">
                    <a:lumMod val="50000"/>
                  </a:srgbClr>
                </a:solidFill>
              </a:rPr>
              <a:t> </a:t>
            </a:r>
          </a:p>
          <a:p>
            <a:pPr indent="95250"/>
            <a:r>
              <a:rPr lang="en-US" sz="2400" dirty="0" smtClean="0">
                <a:solidFill>
                  <a:srgbClr val="9BBB59">
                    <a:lumMod val="50000"/>
                  </a:srgbClr>
                </a:solidFill>
              </a:rPr>
              <a:t>Methanol</a:t>
            </a:r>
            <a:endParaRPr lang="en-US" sz="240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16224" y="4581128"/>
            <a:ext cx="45720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79646">
                    <a:lumMod val="50000"/>
                  </a:srgbClr>
                </a:solidFill>
              </a:rPr>
              <a:t>OTHERS</a:t>
            </a:r>
          </a:p>
          <a:p>
            <a:r>
              <a:rPr lang="en-US" sz="2400" dirty="0">
                <a:solidFill>
                  <a:srgbClr val="F79646">
                    <a:lumMod val="50000"/>
                  </a:srgbClr>
                </a:solidFill>
              </a:rPr>
              <a:t>Food Additives</a:t>
            </a:r>
          </a:p>
          <a:p>
            <a:r>
              <a:rPr lang="en-US" sz="2400" dirty="0">
                <a:solidFill>
                  <a:srgbClr val="F79646">
                    <a:lumMod val="50000"/>
                  </a:srgbClr>
                </a:solidFill>
              </a:rPr>
              <a:t>Pharmaceuticals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96544" y="4221088"/>
            <a:ext cx="4572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95250"/>
            <a:r>
              <a:rPr lang="en-US" sz="2400" b="1" dirty="0">
                <a:solidFill>
                  <a:prstClr val="black"/>
                </a:solidFill>
              </a:rPr>
              <a:t>FUELS</a:t>
            </a:r>
          </a:p>
          <a:p>
            <a:pPr indent="95250"/>
            <a:r>
              <a:rPr lang="en-US" sz="2400" dirty="0">
                <a:solidFill>
                  <a:prstClr val="black"/>
                </a:solidFill>
              </a:rPr>
              <a:t>Cellulosic Ethanol</a:t>
            </a:r>
          </a:p>
          <a:p>
            <a:pPr indent="95250"/>
            <a:r>
              <a:rPr lang="en-US" sz="2400" dirty="0">
                <a:solidFill>
                  <a:prstClr val="black"/>
                </a:solidFill>
              </a:rPr>
              <a:t>Aircraft Fuel</a:t>
            </a:r>
          </a:p>
          <a:p>
            <a:pPr indent="95250"/>
            <a:r>
              <a:rPr lang="en-US" sz="2400" dirty="0">
                <a:solidFill>
                  <a:prstClr val="black"/>
                </a:solidFill>
              </a:rPr>
              <a:t>Renewable Diesel</a:t>
            </a:r>
          </a:p>
          <a:p>
            <a:pPr indent="95250"/>
            <a:endParaRPr lang="en-US" sz="1000" dirty="0">
              <a:solidFill>
                <a:prstClr val="black"/>
              </a:solidFill>
            </a:endParaRPr>
          </a:p>
          <a:p>
            <a:pPr indent="95250"/>
            <a:endParaRPr lang="en-US" sz="1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691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3_FPB">
  <a:themeElements>
    <a:clrScheme name="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FPB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FP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PB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PB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PB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PB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PB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PB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3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5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flat" cmpd="sng" algn="ctr">
          <a:solidFill>
            <a:srgbClr val="595959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7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8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9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0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1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32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33.xml><?xml version="1.0" encoding="utf-8"?>
<a:theme xmlns:a="http://schemas.openxmlformats.org/drawingml/2006/main" name="Forest Products Roadmap PP template_20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11126</TotalTime>
  <Words>2824</Words>
  <Application>Microsoft Macintosh PowerPoint</Application>
  <PresentationFormat>On-screen Show (4:3)</PresentationFormat>
  <Paragraphs>549</Paragraphs>
  <Slides>57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33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92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10_Office Theme</vt:lpstr>
      <vt:lpstr>9_Office Theme</vt:lpstr>
      <vt:lpstr>13_Office Theme</vt:lpstr>
      <vt:lpstr>14_Office Theme</vt:lpstr>
      <vt:lpstr>15_Office Theme</vt:lpstr>
      <vt:lpstr>3_FPB</vt:lpstr>
      <vt:lpstr>16_Office Theme</vt:lpstr>
      <vt:lpstr>18_Office Theme</vt:lpstr>
      <vt:lpstr>22_Office Theme</vt:lpstr>
      <vt:lpstr>23_Office Theme</vt:lpstr>
      <vt:lpstr>25_Office Theme</vt:lpstr>
      <vt:lpstr>24_Office Theme</vt:lpstr>
      <vt:lpstr>11_Office Theme</vt:lpstr>
      <vt:lpstr>17_Office Theme</vt:lpstr>
      <vt:lpstr>19_Office Theme</vt:lpstr>
      <vt:lpstr>26_Office Theme</vt:lpstr>
      <vt:lpstr>12_Office Theme</vt:lpstr>
      <vt:lpstr>27_Office Theme</vt:lpstr>
      <vt:lpstr>29_Office Theme</vt:lpstr>
      <vt:lpstr>20_Office Theme</vt:lpstr>
      <vt:lpstr>21_Office Theme</vt:lpstr>
      <vt:lpstr>28_Office Theme</vt:lpstr>
      <vt:lpstr>30_Office Theme</vt:lpstr>
      <vt:lpstr>Forest Products Roadmap PP template_2012</vt:lpstr>
      <vt:lpstr>Image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Seizing the Opportunity Petrochemicals as a Model</vt:lpstr>
      <vt:lpstr>PowerPoint Presentation</vt:lpstr>
      <vt:lpstr>PowerPoint Presentation</vt:lpstr>
      <vt:lpstr>BioBased Products:  Mapping by Technology</vt:lpstr>
      <vt:lpstr>Landscape of Biobased Chemicals</vt:lpstr>
      <vt:lpstr>PowerPoint Presentation</vt:lpstr>
      <vt:lpstr>BioEconomy Strategy  For Alberta</vt:lpstr>
      <vt:lpstr>PowerPoint Presentation</vt:lpstr>
      <vt:lpstr>PowerPoint Presentation</vt:lpstr>
      <vt:lpstr>PowerPoint Presentation</vt:lpstr>
      <vt:lpstr>PowerPoint Presentation</vt:lpstr>
      <vt:lpstr>Bioindustrial Innovation Division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Alberta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2008-2011 Business Plan</dc:title>
  <dc:creator>Marcey Andrews</dc:creator>
  <cp:lastModifiedBy>David Bressler</cp:lastModifiedBy>
  <cp:revision>223</cp:revision>
  <dcterms:created xsi:type="dcterms:W3CDTF">2010-11-05T14:32:53Z</dcterms:created>
  <dcterms:modified xsi:type="dcterms:W3CDTF">2014-09-20T22:41:02Z</dcterms:modified>
</cp:coreProperties>
</file>